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2" r:id="rId2"/>
    <p:sldId id="257" r:id="rId3"/>
    <p:sldId id="293" r:id="rId4"/>
    <p:sldId id="259" r:id="rId5"/>
    <p:sldId id="258" r:id="rId6"/>
    <p:sldId id="261" r:id="rId7"/>
    <p:sldId id="262" r:id="rId8"/>
    <p:sldId id="294" r:id="rId9"/>
    <p:sldId id="295" r:id="rId10"/>
    <p:sldId id="296" r:id="rId11"/>
    <p:sldId id="297" r:id="rId12"/>
    <p:sldId id="299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117"/>
    <a:srgbClr val="004471"/>
    <a:srgbClr val="140645"/>
    <a:srgbClr val="85C1D9"/>
    <a:srgbClr val="7B2D5B"/>
    <a:srgbClr val="A75182"/>
    <a:srgbClr val="C4C10F"/>
    <a:srgbClr val="98191E"/>
    <a:srgbClr val="074935"/>
    <a:srgbClr val="CE8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324" autoAdjust="0"/>
  </p:normalViewPr>
  <p:slideViewPr>
    <p:cSldViewPr snapToGrid="0" showGuides="1">
      <p:cViewPr varScale="1">
        <p:scale>
          <a:sx n="53" d="100"/>
          <a:sy n="53" d="100"/>
        </p:scale>
        <p:origin x="1108" y="2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E3E91-A078-4B89-9FE1-84F1A902B942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71596-2FBB-4FCB-BA38-C1E96E2C6F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537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La chirurgia </a:t>
            </a:r>
            <a:r>
              <a:rPr lang="it-IT" dirty="0" err="1"/>
              <a:t>bariatrica</a:t>
            </a:r>
            <a:r>
              <a:rPr lang="it-IT" dirty="0"/>
              <a:t> è un importante strumento verso il miglioramento della salute e della qualità di vita del paziente obeso.</a:t>
            </a:r>
          </a:p>
          <a:p>
            <a:r>
              <a:rPr lang="it-IT" dirty="0"/>
              <a:t>La strategia vincente è sicuramente l’approccio multidisciplinare per cui il paziente viene studiato a 360° da tutta l’equipe. Questo permette di selezionare il paziente idoneo da operare e di decidere insieme la tipologia di intervento più adatta al singolo paziente.</a:t>
            </a:r>
          </a:p>
          <a:p>
            <a:r>
              <a:rPr lang="it-IT" dirty="0"/>
              <a:t>Ma sicuramente la parte più delicata e sulla quale mi concentrerò in questa presentazione è il follow up.</a:t>
            </a:r>
          </a:p>
          <a:p>
            <a:r>
              <a:rPr lang="it-IT" dirty="0"/>
              <a:t>Infatti, il successo a lungo termine dipende in modo cruciale dall’adozione di un nuovo stile di vita guidato dalle indicazioni dietetico comportamentali con e dall’aderenza all’integrazione. Rinforzo delle indicazioni nel follow up.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71596-2FBB-4FCB-BA38-C1E96E2C6F4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926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In tutte le fasi e nel lungo termine il trattamento nutrizionale dev’essere individualizzato.</a:t>
            </a:r>
          </a:p>
          <a:p>
            <a:r>
              <a:rPr lang="it-IT" dirty="0"/>
              <a:t>Le caratteristiche dell’alimentazione devono essere: completa di tutti i micro e macro nutrienti, frazionata in pasti bilanciati con 4-5 porzioni tra frutta e verdura, un apporto energetico tra 1000 e 1200 kcal e un apporto proteico minimo di 60-120g, associare una regolare attività fisica.</a:t>
            </a:r>
          </a:p>
          <a:p>
            <a:r>
              <a:rPr lang="it-IT" dirty="0"/>
              <a:t>Il paziente dev’essere indirizzato verso la scelta di alimenti qualitativamente validi: è sconsigliata l’assunzione di junk food e di alimenti ad elevato contenuto di zuccheri e grassi, sconsigliati anche cibi </a:t>
            </a:r>
            <a:r>
              <a:rPr lang="it-IT" dirty="0" err="1"/>
              <a:t>ultraprocessati</a:t>
            </a:r>
            <a:r>
              <a:rPr lang="it-IT" dirty="0"/>
              <a:t> per l’alto contenuto di grassi saturi e la scarsa digeribilità.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71596-2FBB-4FCB-BA38-C1E96E2C6F4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675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Formulazioni ad alto dosaggio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71596-2FBB-4FCB-BA38-C1E96E2C6F4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4528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B71596-2FBB-4FCB-BA38-C1E96E2C6F4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80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A37F08-0ECD-4814-9682-484A97BE3C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3E84DF8-D505-4B02-B992-6F43D3533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345BBC2-C53B-479D-BC4F-DF25B899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6B36-CDF7-4B07-8341-13699B75F458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E97615E-D8D9-4EF7-8DEF-1F4F2E257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38DA9A-759F-416D-B709-6AC44186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BA13-DEDC-44B6-95AC-4AC654AD68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09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07F097-5A0C-448E-8F6B-57D0AF38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66FDA4F-7A4E-4653-BB9F-92927A9445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CD9E4C-7580-4D79-A10D-66A3D056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6B36-CDF7-4B07-8341-13699B75F458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C4F763F-BC8F-4814-AADD-5B790F7F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3EAE16-1ECC-44CD-A17E-AF0ABDF08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BA13-DEDC-44B6-95AC-4AC654AD68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6217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5270648-654F-4066-B89D-D9D4FC332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3F8F4F-179F-43D3-B488-B5D724B49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73CD2D1-EACA-4614-9507-B55CD74DB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6B36-CDF7-4B07-8341-13699B75F458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D56E71-671F-4CA3-8E96-15B84D39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616CA1-0E90-43AE-AC9F-9ADEE68F7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BA13-DEDC-44B6-95AC-4AC654AD68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751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85880" y="0"/>
            <a:ext cx="153926" cy="6858000"/>
          </a:xfrm>
          <a:prstGeom prst="rect">
            <a:avLst/>
          </a:prstGeom>
          <a:solidFill>
            <a:srgbClr val="E29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02/06/2025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43BFE5-B413-C390-251D-B84D79D0C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0"/>
          <a:stretch/>
        </p:blipFill>
        <p:spPr>
          <a:xfrm>
            <a:off x="-290079" y="3841"/>
            <a:ext cx="5287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7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424303-6B7D-4D6E-841A-3757F90A3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4D192CC-D507-49C1-B8F1-499ED54F2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AF24AF-457A-41E6-B445-2C5FA5C1B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6B36-CDF7-4B07-8341-13699B75F458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1274B3-261E-4788-9AA9-88DF36623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AE74595-91DF-46E0-9EC7-9BE7FD1EC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BA13-DEDC-44B6-95AC-4AC654AD68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291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4C3382-2830-4843-B485-F7EE09A4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A014CB-DA9B-48F3-BC7E-4752FFDBE1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2EA743F-01A6-4BA5-A59D-9F22B9E30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6B36-CDF7-4B07-8341-13699B75F458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0948BB-E5F1-4517-AF47-96B7CCCE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FB31D8-B24A-4E72-90B3-9D31137BF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BA13-DEDC-44B6-95AC-4AC654AD68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441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FE2072-8C25-4C64-9EF2-1BA9AF0C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756C5F-24EC-4AEE-BE64-55EDCC2A39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602CDD5-BB28-4C02-BDA1-DD7CE587C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0E993EC-9324-4DB8-A3FA-76F449D22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6B36-CDF7-4B07-8341-13699B75F458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D597C1D-976E-4893-94EE-DC2033CBE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A63314-5B96-459A-ADEF-E7E0BB81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BA13-DEDC-44B6-95AC-4AC654AD68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53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18CEF8-EF68-40FD-9EC1-D0002F03D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DD3E19-7B12-4098-A8C2-6C759C595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AE673D-CB4C-4622-95FA-7815200F0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583ADE9-8982-44F4-976E-63D3B98AFB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6696D90-DE2A-4CF1-9A08-647E00B06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11D2887-6552-4E93-885F-C66E9D144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6B36-CDF7-4B07-8341-13699B75F458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036F1F0-40D6-491B-A7DA-477480134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3EF10D4-A917-4588-B236-AEBEE225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BA13-DEDC-44B6-95AC-4AC654AD68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397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D7262A-915C-4877-8F4C-2E453A1BC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106F832-3C24-4AAB-B64C-E8AE2194E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6B36-CDF7-4B07-8341-13699B75F458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D8416B0-6209-431A-9AC6-776653866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5286EB2-D77E-454B-9B62-4B2190EF0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BA13-DEDC-44B6-95AC-4AC654AD68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7418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EF44419-1F9C-4A18-9B2A-4BB9845FB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6B36-CDF7-4B07-8341-13699B75F458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C88BD0D-7FDE-4318-AB15-9D1983CE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1D504E-5143-4ADF-BF3C-7F8E4F274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BA13-DEDC-44B6-95AC-4AC654AD68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7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6D026E-6412-4027-902C-BD1F6ECF6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FA474D-7A9A-4127-BAE4-B982F74A2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980251-B58B-4C08-9BAB-6773C79BF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3B0BFF-A9A4-4E09-85FA-9A1955DD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6B36-CDF7-4B07-8341-13699B75F458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8BA17D-89B6-4583-BDF7-B0E681E09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EFE2768-7E84-4F3E-8D92-1D73D7B6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BA13-DEDC-44B6-95AC-4AC654AD68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46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209663-F297-4175-9B72-1A0EC3C4E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F972352-6425-4EA8-8AC3-40C899A323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1194987-0E5B-4E53-A634-D25D97895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6FEBA52-2BC0-46CD-ACAC-28500C93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D6B36-CDF7-4B07-8341-13699B75F458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909DA98-2BEA-4AA1-BFD4-4F628EB6E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D004794-335D-4701-BE20-5396A2A25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8BA13-DEDC-44B6-95AC-4AC654AD68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794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2190DFAF-E686-4C3C-8551-ECA3C59D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EA1A83B-479B-44AD-90C1-9AB68E022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87797DE-B47F-4A7D-8C5D-3BCCF0E5C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D6B36-CDF7-4B07-8341-13699B75F458}" type="datetimeFigureOut">
              <a:rPr lang="it-IT" smtClean="0"/>
              <a:t>02/06/2025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AA5B17-45B6-4ABD-806A-39D854C15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96195CD-6065-4B63-B452-DFD05A47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8BA13-DEDC-44B6-95AC-4AC654AD68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556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9360" y="1098614"/>
            <a:ext cx="7152640" cy="2330386"/>
          </a:xfrm>
        </p:spPr>
        <p:txBody>
          <a:bodyPr>
            <a:normAutofit/>
          </a:bodyPr>
          <a:lstStyle/>
          <a:p>
            <a:pPr algn="ctr"/>
            <a:r>
              <a:rPr lang="it-IT" sz="4800" dirty="0">
                <a:solidFill>
                  <a:srgbClr val="00568E"/>
                </a:solidFill>
                <a:latin typeface="Calibri  "/>
              </a:rPr>
              <a:t>LA SCELTA DEGLI ALIMENTI E NUTRACEUTICI DOPO CHIRURGIA BARIATRICA</a:t>
            </a:r>
            <a:endParaRPr lang="it-IT" sz="48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0614" y="4484178"/>
            <a:ext cx="6457546" cy="1815022"/>
          </a:xfrm>
        </p:spPr>
        <p:txBody>
          <a:bodyPr>
            <a:normAutofit fontScale="77500" lnSpcReduction="20000"/>
          </a:bodyPr>
          <a:lstStyle/>
          <a:p>
            <a:r>
              <a:rPr lang="it-IT" sz="4500" b="1" dirty="0">
                <a:solidFill>
                  <a:srgbClr val="E68A3C"/>
                </a:solidFill>
              </a:rPr>
              <a:t>Dott.ssa Sara De Nucci</a:t>
            </a:r>
          </a:p>
          <a:p>
            <a:endParaRPr lang="it-IT" sz="2800" dirty="0">
              <a:solidFill>
                <a:srgbClr val="E68A3C"/>
              </a:solidFill>
            </a:endParaRPr>
          </a:p>
          <a:p>
            <a:r>
              <a:rPr lang="it-IT" sz="3200" dirty="0">
                <a:solidFill>
                  <a:srgbClr val="E68A3C"/>
                </a:solidFill>
              </a:rPr>
              <a:t>Dietista Nutrizionista presso IRCCS Saverio de Bellis – Castellana Grotte (BA)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F9C94EC-EB8F-4CCF-8EA5-ADB02305E02A}"/>
              </a:ext>
            </a:extLst>
          </p:cNvPr>
          <p:cNvSpPr txBox="1"/>
          <p:nvPr/>
        </p:nvSpPr>
        <p:spPr>
          <a:xfrm>
            <a:off x="434853" y="4059428"/>
            <a:ext cx="5594956" cy="18466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rgbClr val="004471"/>
                </a:solidFill>
              </a:rPr>
              <a:t>Whey</a:t>
            </a:r>
            <a:r>
              <a:rPr lang="it-IT" sz="2400" b="1" dirty="0">
                <a:solidFill>
                  <a:srgbClr val="004471"/>
                </a:solidFill>
              </a:rPr>
              <a:t> </a:t>
            </a:r>
            <a:r>
              <a:rPr lang="it-IT" sz="2400" b="1" dirty="0" err="1">
                <a:solidFill>
                  <a:srgbClr val="004471"/>
                </a:solidFill>
              </a:rPr>
              <a:t>protein</a:t>
            </a:r>
            <a:r>
              <a:rPr lang="it-IT" sz="2400" b="1" dirty="0">
                <a:solidFill>
                  <a:srgbClr val="004471"/>
                </a:solidFill>
              </a:rPr>
              <a:t> isolate o idrolizzate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4471"/>
                </a:solidFill>
              </a:rPr>
              <a:t>Alto valore biologico (contengono tutti gli AAE)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4471"/>
                </a:solidFill>
              </a:rPr>
              <a:t>Rapida digeribilità e assorbimento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4471"/>
                </a:solidFill>
              </a:rPr>
              <a:t>Mantenimento della massa muscolare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4471"/>
                </a:solidFill>
              </a:rPr>
              <a:t>Sazietà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4471"/>
                </a:solidFill>
              </a:rPr>
              <a:t>Guarigione e recupero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EC6D54-83DE-4B35-93F8-82EBAC921346}"/>
              </a:ext>
            </a:extLst>
          </p:cNvPr>
          <p:cNvSpPr txBox="1"/>
          <p:nvPr/>
        </p:nvSpPr>
        <p:spPr>
          <a:xfrm>
            <a:off x="3232331" y="372770"/>
            <a:ext cx="5727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004471"/>
                </a:solidFill>
              </a:rPr>
              <a:t>Ulteriori supplementazioni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5F40016-2431-4958-BD47-27A05097112B}"/>
              </a:ext>
            </a:extLst>
          </p:cNvPr>
          <p:cNvSpPr txBox="1"/>
          <p:nvPr/>
        </p:nvSpPr>
        <p:spPr>
          <a:xfrm>
            <a:off x="7021998" y="4059427"/>
            <a:ext cx="4434079" cy="18466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4471"/>
                </a:solidFill>
              </a:rPr>
              <a:t>BCAA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4471"/>
                </a:solidFill>
              </a:rPr>
              <a:t>Stimolano la sintesi proteica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4471"/>
                </a:solidFill>
              </a:rPr>
              <a:t>Metabolizzati direttamente nel muscolo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4471"/>
                </a:solidFill>
              </a:rPr>
              <a:t>Supportano la forza e la funzionalità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4471"/>
                </a:solidFill>
              </a:rPr>
              <a:t>Mantenimento della massa muscolare</a:t>
            </a:r>
          </a:p>
          <a:p>
            <a:pPr marL="285750" indent="-285750">
              <a:buFontTx/>
              <a:buChar char="-"/>
            </a:pPr>
            <a:endParaRPr lang="it-IT" dirty="0">
              <a:solidFill>
                <a:srgbClr val="004471"/>
              </a:solidFill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8F4C35EB-7327-491E-879F-C71749BB0628}"/>
              </a:ext>
            </a:extLst>
          </p:cNvPr>
          <p:cNvSpPr/>
          <p:nvPr/>
        </p:nvSpPr>
        <p:spPr>
          <a:xfrm>
            <a:off x="808948" y="1182231"/>
            <a:ext cx="1064712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4471"/>
                </a:solidFill>
              </a:rPr>
              <a:t>La chirurgia </a:t>
            </a:r>
            <a:r>
              <a:rPr lang="it-IT" sz="2000" dirty="0" err="1">
                <a:solidFill>
                  <a:srgbClr val="004471"/>
                </a:solidFill>
              </a:rPr>
              <a:t>bariatrica</a:t>
            </a:r>
            <a:r>
              <a:rPr lang="it-IT" sz="2000" dirty="0">
                <a:solidFill>
                  <a:srgbClr val="004471"/>
                </a:solidFill>
              </a:rPr>
              <a:t> provoca una sostanziale perdita di peso, che comprende riduzioni sia della FM che della FFM e muscolo entro il primo mese. </a:t>
            </a:r>
          </a:p>
          <a:p>
            <a:endParaRPr lang="it-IT" sz="2000" dirty="0">
              <a:solidFill>
                <a:srgbClr val="004471"/>
              </a:solidFill>
            </a:endParaRPr>
          </a:p>
          <a:p>
            <a:r>
              <a:rPr lang="it-IT" sz="2000" dirty="0">
                <a:solidFill>
                  <a:srgbClr val="004471"/>
                </a:solidFill>
              </a:rPr>
              <a:t>Una significativa riduzione della FFM è associata a: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srgbClr val="004471"/>
                </a:solidFill>
              </a:rPr>
              <a:t>Rallentamento della perdita di peso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srgbClr val="004471"/>
                </a:solidFill>
              </a:rPr>
              <a:t>Suscettibilità al recupero del peso 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srgbClr val="004471"/>
                </a:solidFill>
              </a:rPr>
              <a:t>Maggiori rischi di </a:t>
            </a:r>
            <a:r>
              <a:rPr lang="it-IT" sz="2000" dirty="0" err="1">
                <a:solidFill>
                  <a:srgbClr val="004471"/>
                </a:solidFill>
              </a:rPr>
              <a:t>sarcopenia</a:t>
            </a:r>
            <a:endParaRPr lang="it-IT" sz="2000" dirty="0">
              <a:solidFill>
                <a:srgbClr val="004471"/>
              </a:solidFill>
            </a:endParaRP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214A3EC4-7FC1-4066-A63E-D91204F9FF59}"/>
              </a:ext>
            </a:extLst>
          </p:cNvPr>
          <p:cNvGrpSpPr/>
          <p:nvPr/>
        </p:nvGrpSpPr>
        <p:grpSpPr>
          <a:xfrm>
            <a:off x="-1" y="6349338"/>
            <a:ext cx="12192001" cy="508662"/>
            <a:chOff x="-5123" y="6349337"/>
            <a:chExt cx="12192001" cy="508662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0E4E9A8F-497A-4A13-9533-3EBA365C499D}"/>
                </a:ext>
              </a:extLst>
            </p:cNvPr>
            <p:cNvSpPr/>
            <p:nvPr/>
          </p:nvSpPr>
          <p:spPr>
            <a:xfrm>
              <a:off x="-5123" y="6492874"/>
              <a:ext cx="12192000" cy="365125"/>
            </a:xfrm>
            <a:prstGeom prst="rect">
              <a:avLst/>
            </a:prstGeom>
            <a:solidFill>
              <a:srgbClr val="00568E"/>
            </a:solidFill>
            <a:ln>
              <a:solidFill>
                <a:srgbClr val="0056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1" name="Rettangolo 10">
              <a:extLst>
                <a:ext uri="{FF2B5EF4-FFF2-40B4-BE49-F238E27FC236}">
                  <a16:creationId xmlns:a16="http://schemas.microsoft.com/office/drawing/2014/main" id="{BCB4D5B5-D7AC-4004-9232-E24076D344FA}"/>
                </a:ext>
              </a:extLst>
            </p:cNvPr>
            <p:cNvSpPr/>
            <p:nvPr/>
          </p:nvSpPr>
          <p:spPr>
            <a:xfrm>
              <a:off x="-5122" y="6349337"/>
              <a:ext cx="12192000" cy="159489"/>
            </a:xfrm>
            <a:prstGeom prst="rect">
              <a:avLst/>
            </a:prstGeom>
            <a:solidFill>
              <a:srgbClr val="F88117"/>
            </a:solidFill>
            <a:ln>
              <a:solidFill>
                <a:srgbClr val="F881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2" name="Rettangolo 11">
            <a:extLst>
              <a:ext uri="{FF2B5EF4-FFF2-40B4-BE49-F238E27FC236}">
                <a16:creationId xmlns:a16="http://schemas.microsoft.com/office/drawing/2014/main" id="{D3B8FE12-69FB-4ACE-9D55-597D0B9364F5}"/>
              </a:ext>
            </a:extLst>
          </p:cNvPr>
          <p:cNvSpPr/>
          <p:nvPr/>
        </p:nvSpPr>
        <p:spPr>
          <a:xfrm>
            <a:off x="113730" y="6515964"/>
            <a:ext cx="125513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The effect of additional protein on lean body mass preservation in post-bariatric surgery patients: a systematic review (</a:t>
            </a:r>
            <a:r>
              <a:rPr lang="en-US" sz="1600" dirty="0" err="1">
                <a:solidFill>
                  <a:schemeClr val="bg1"/>
                </a:solidFill>
              </a:rPr>
              <a:t>Romeijn</a:t>
            </a:r>
            <a:r>
              <a:rPr lang="en-US" sz="1600" dirty="0">
                <a:solidFill>
                  <a:schemeClr val="bg1"/>
                </a:solidFill>
              </a:rPr>
              <a:t> et al, 2021)</a:t>
            </a:r>
          </a:p>
        </p:txBody>
      </p:sp>
    </p:spTree>
    <p:extLst>
      <p:ext uri="{BB962C8B-B14F-4D97-AF65-F5344CB8AC3E}">
        <p14:creationId xmlns:p14="http://schemas.microsoft.com/office/powerpoint/2010/main" val="267952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2D70C6-ADEA-4BA0-AAD2-9D47A6395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28583"/>
            <a:ext cx="10515600" cy="3155449"/>
          </a:xfrm>
          <a:ln>
            <a:solidFill>
              <a:srgbClr val="F88117"/>
            </a:solidFill>
          </a:ln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4471"/>
                </a:solidFill>
              </a:rPr>
              <a:t>Accompagnamento al cambiamento dello stile di vita</a:t>
            </a:r>
          </a:p>
          <a:p>
            <a:r>
              <a:rPr lang="it-IT" dirty="0">
                <a:solidFill>
                  <a:srgbClr val="004471"/>
                </a:solidFill>
              </a:rPr>
              <a:t>Supporto periodico e costante del team multidisciplinare</a:t>
            </a:r>
          </a:p>
          <a:p>
            <a:r>
              <a:rPr lang="it-IT" dirty="0">
                <a:solidFill>
                  <a:srgbClr val="004471"/>
                </a:solidFill>
              </a:rPr>
              <a:t>Personalizzazione del percorso di follow up</a:t>
            </a:r>
          </a:p>
          <a:p>
            <a:r>
              <a:rPr lang="it-IT" dirty="0">
                <a:solidFill>
                  <a:srgbClr val="004471"/>
                </a:solidFill>
              </a:rPr>
              <a:t>Gestione multimodale delle problematiche e delle complicanze</a:t>
            </a:r>
          </a:p>
          <a:p>
            <a:r>
              <a:rPr lang="it-IT" dirty="0">
                <a:solidFill>
                  <a:srgbClr val="004471"/>
                </a:solidFill>
              </a:rPr>
              <a:t>Rinforzo dei concetti di buona pratica alimentare e comportamentale</a:t>
            </a:r>
          </a:p>
          <a:p>
            <a:r>
              <a:rPr lang="it-IT" dirty="0">
                <a:solidFill>
                  <a:srgbClr val="004471"/>
                </a:solidFill>
              </a:rPr>
              <a:t>Controllo dell’assunzione dei supplementi nutrizionali</a:t>
            </a:r>
          </a:p>
          <a:p>
            <a:pPr marL="0" indent="0">
              <a:buNone/>
            </a:pPr>
            <a:endParaRPr lang="it-IT" dirty="0">
              <a:solidFill>
                <a:srgbClr val="004471"/>
              </a:solidFill>
            </a:endParaRPr>
          </a:p>
          <a:p>
            <a:endParaRPr lang="it-IT" dirty="0">
              <a:solidFill>
                <a:srgbClr val="004471"/>
              </a:solidFill>
            </a:endParaRPr>
          </a:p>
          <a:p>
            <a:endParaRPr lang="it-IT" dirty="0">
              <a:solidFill>
                <a:srgbClr val="004471"/>
              </a:solidFill>
            </a:endParaRPr>
          </a:p>
          <a:p>
            <a:endParaRPr lang="it-IT" dirty="0">
              <a:solidFill>
                <a:srgbClr val="004471"/>
              </a:solidFill>
            </a:endParaRPr>
          </a:p>
          <a:p>
            <a:endParaRPr lang="it-IT" dirty="0">
              <a:solidFill>
                <a:srgbClr val="00447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8EF6B93-3E1A-4DDC-BD52-7EE29BC245E0}"/>
              </a:ext>
            </a:extLst>
          </p:cNvPr>
          <p:cNvSpPr txBox="1"/>
          <p:nvPr/>
        </p:nvSpPr>
        <p:spPr>
          <a:xfrm>
            <a:off x="3820344" y="541212"/>
            <a:ext cx="4551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004471"/>
                </a:solidFill>
              </a:rPr>
              <a:t>Take home </a:t>
            </a:r>
            <a:r>
              <a:rPr lang="it-IT" sz="4000" dirty="0" err="1">
                <a:solidFill>
                  <a:srgbClr val="004471"/>
                </a:solidFill>
              </a:rPr>
              <a:t>messages</a:t>
            </a:r>
            <a:endParaRPr lang="it-IT" sz="4000" dirty="0">
              <a:solidFill>
                <a:srgbClr val="004471"/>
              </a:solidFill>
            </a:endParaRP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3BBFF4A9-BF9D-490E-806F-58DB41C0F302}"/>
              </a:ext>
            </a:extLst>
          </p:cNvPr>
          <p:cNvCxnSpPr/>
          <p:nvPr/>
        </p:nvCxnSpPr>
        <p:spPr>
          <a:xfrm>
            <a:off x="6137359" y="4584032"/>
            <a:ext cx="0" cy="1167063"/>
          </a:xfrm>
          <a:prstGeom prst="straightConnector1">
            <a:avLst/>
          </a:prstGeom>
          <a:ln w="76200">
            <a:solidFill>
              <a:srgbClr val="F88117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01F0D2-6812-4E65-885D-F2FEF20771E9}"/>
              </a:ext>
            </a:extLst>
          </p:cNvPr>
          <p:cNvSpPr txBox="1"/>
          <p:nvPr/>
        </p:nvSpPr>
        <p:spPr>
          <a:xfrm>
            <a:off x="4494707" y="5763852"/>
            <a:ext cx="3309367" cy="523220"/>
          </a:xfrm>
          <a:prstGeom prst="rect">
            <a:avLst/>
          </a:prstGeom>
          <a:noFill/>
          <a:ln>
            <a:solidFill>
              <a:srgbClr val="F88117"/>
            </a:solidFill>
          </a:ln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4471"/>
                </a:solidFill>
              </a:rPr>
              <a:t>Successo terapeutico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2BE8FEA3-345B-4E55-A6CF-8B780EBC461F}"/>
              </a:ext>
            </a:extLst>
          </p:cNvPr>
          <p:cNvGrpSpPr/>
          <p:nvPr/>
        </p:nvGrpSpPr>
        <p:grpSpPr>
          <a:xfrm>
            <a:off x="-1" y="6349338"/>
            <a:ext cx="12192001" cy="508662"/>
            <a:chOff x="-5123" y="6349337"/>
            <a:chExt cx="12192001" cy="508662"/>
          </a:xfrm>
        </p:grpSpPr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A490624D-AC75-4E4C-A220-63ACB8ECBE05}"/>
                </a:ext>
              </a:extLst>
            </p:cNvPr>
            <p:cNvSpPr/>
            <p:nvPr/>
          </p:nvSpPr>
          <p:spPr>
            <a:xfrm>
              <a:off x="-5123" y="6492874"/>
              <a:ext cx="12192000" cy="365125"/>
            </a:xfrm>
            <a:prstGeom prst="rect">
              <a:avLst/>
            </a:prstGeom>
            <a:solidFill>
              <a:srgbClr val="00568E"/>
            </a:solidFill>
            <a:ln>
              <a:solidFill>
                <a:srgbClr val="0056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dirty="0"/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424EB9E3-C90D-4391-A46A-ACC7B82A1B05}"/>
                </a:ext>
              </a:extLst>
            </p:cNvPr>
            <p:cNvSpPr/>
            <p:nvPr/>
          </p:nvSpPr>
          <p:spPr>
            <a:xfrm>
              <a:off x="-5122" y="6349337"/>
              <a:ext cx="12192000" cy="159489"/>
            </a:xfrm>
            <a:prstGeom prst="rect">
              <a:avLst/>
            </a:prstGeom>
            <a:solidFill>
              <a:srgbClr val="F88117"/>
            </a:solidFill>
            <a:ln>
              <a:solidFill>
                <a:srgbClr val="F881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66198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55043" y="5617784"/>
            <a:ext cx="2526631" cy="1240216"/>
          </a:xfrm>
        </p:spPr>
        <p:txBody>
          <a:bodyPr>
            <a:normAutofit/>
          </a:bodyPr>
          <a:lstStyle/>
          <a:p>
            <a:r>
              <a:rPr lang="it-IT" dirty="0"/>
              <a:t>Grazie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7062C59-5978-4A71-BABE-5EA1DD920D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1" t="13143" r="7880" b="16464"/>
          <a:stretch/>
        </p:blipFill>
        <p:spPr>
          <a:xfrm>
            <a:off x="8221199" y="0"/>
            <a:ext cx="3970801" cy="274973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5016377A-1F1B-4ABB-A65C-A6A74C2072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33"/>
          <a:stretch/>
        </p:blipFill>
        <p:spPr>
          <a:xfrm>
            <a:off x="5328987" y="1831613"/>
            <a:ext cx="4452687" cy="336425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E7AD8D8-0477-48A0-9DD0-C0E46815EB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3"/>
          <a:stretch/>
        </p:blipFill>
        <p:spPr>
          <a:xfrm>
            <a:off x="8030840" y="3631759"/>
            <a:ext cx="4161160" cy="223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uppo 39">
            <a:extLst>
              <a:ext uri="{FF2B5EF4-FFF2-40B4-BE49-F238E27FC236}">
                <a16:creationId xmlns:a16="http://schemas.microsoft.com/office/drawing/2014/main" id="{8BFE0023-D4AA-41F2-85CA-F562DAB2EEBB}"/>
              </a:ext>
            </a:extLst>
          </p:cNvPr>
          <p:cNvGrpSpPr/>
          <p:nvPr/>
        </p:nvGrpSpPr>
        <p:grpSpPr>
          <a:xfrm>
            <a:off x="-5122" y="6349337"/>
            <a:ext cx="12197122" cy="508662"/>
            <a:chOff x="-5122" y="6349337"/>
            <a:chExt cx="12197122" cy="508662"/>
          </a:xfrm>
        </p:grpSpPr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2B4E9A6E-0B26-48C8-A201-F901EFCFA92A}"/>
                </a:ext>
              </a:extLst>
            </p:cNvPr>
            <p:cNvSpPr/>
            <p:nvPr/>
          </p:nvSpPr>
          <p:spPr>
            <a:xfrm>
              <a:off x="0" y="6492874"/>
              <a:ext cx="12192000" cy="365125"/>
            </a:xfrm>
            <a:prstGeom prst="rect">
              <a:avLst/>
            </a:prstGeom>
            <a:solidFill>
              <a:srgbClr val="00568E"/>
            </a:solidFill>
            <a:ln>
              <a:solidFill>
                <a:srgbClr val="0056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Rettangolo 14">
              <a:extLst>
                <a:ext uri="{FF2B5EF4-FFF2-40B4-BE49-F238E27FC236}">
                  <a16:creationId xmlns:a16="http://schemas.microsoft.com/office/drawing/2014/main" id="{8DDA42E7-8091-49D1-8789-13D27D477D4E}"/>
                </a:ext>
              </a:extLst>
            </p:cNvPr>
            <p:cNvSpPr/>
            <p:nvPr/>
          </p:nvSpPr>
          <p:spPr>
            <a:xfrm>
              <a:off x="-5122" y="6349337"/>
              <a:ext cx="12192000" cy="159489"/>
            </a:xfrm>
            <a:prstGeom prst="rect">
              <a:avLst/>
            </a:prstGeom>
            <a:solidFill>
              <a:srgbClr val="F88117"/>
            </a:solidFill>
            <a:ln>
              <a:solidFill>
                <a:srgbClr val="F881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7" name="Ovale 16">
            <a:extLst>
              <a:ext uri="{FF2B5EF4-FFF2-40B4-BE49-F238E27FC236}">
                <a16:creationId xmlns:a16="http://schemas.microsoft.com/office/drawing/2014/main" id="{4877D108-D470-4285-88E9-4BD5935A9060}"/>
              </a:ext>
            </a:extLst>
          </p:cNvPr>
          <p:cNvSpPr/>
          <p:nvPr/>
        </p:nvSpPr>
        <p:spPr>
          <a:xfrm>
            <a:off x="1116419" y="-191386"/>
            <a:ext cx="45719" cy="461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39D46A6B-50F1-4F56-A525-B77E534F4449}"/>
              </a:ext>
            </a:extLst>
          </p:cNvPr>
          <p:cNvSpPr/>
          <p:nvPr/>
        </p:nvSpPr>
        <p:spPr>
          <a:xfrm rot="5400000">
            <a:off x="-1208120" y="3147237"/>
            <a:ext cx="5223078" cy="972883"/>
          </a:xfrm>
          <a:prstGeom prst="rightArrow">
            <a:avLst/>
          </a:prstGeom>
          <a:solidFill>
            <a:srgbClr val="F8811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D5BF9B86-9414-4813-B860-5FEFEDB6305D}"/>
              </a:ext>
            </a:extLst>
          </p:cNvPr>
          <p:cNvSpPr txBox="1"/>
          <p:nvPr/>
        </p:nvSpPr>
        <p:spPr>
          <a:xfrm>
            <a:off x="697374" y="245651"/>
            <a:ext cx="10797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004471"/>
                </a:solidFill>
              </a:rPr>
              <a:t>La strada per il successo: il percorso post chirurgico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70AAD934-C90F-40CB-8F69-402A52EA4D5F}"/>
              </a:ext>
            </a:extLst>
          </p:cNvPr>
          <p:cNvSpPr txBox="1"/>
          <p:nvPr/>
        </p:nvSpPr>
        <p:spPr>
          <a:xfrm>
            <a:off x="3472810" y="1866790"/>
            <a:ext cx="6476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004471"/>
                </a:solidFill>
              </a:rPr>
              <a:t>Trattamento dietetico a breve, medio e lungo termine finalizzato a: </a:t>
            </a:r>
          </a:p>
          <a:p>
            <a:pPr marL="285750" indent="-285750">
              <a:buFontTx/>
              <a:buChar char="-"/>
            </a:pPr>
            <a:r>
              <a:rPr lang="it-IT" sz="2400" dirty="0">
                <a:solidFill>
                  <a:srgbClr val="004471"/>
                </a:solidFill>
              </a:rPr>
              <a:t>Copertura dei fabbisogni nutrizionali</a:t>
            </a:r>
          </a:p>
          <a:p>
            <a:pPr marL="285750" indent="-285750">
              <a:buFontTx/>
              <a:buChar char="-"/>
            </a:pPr>
            <a:r>
              <a:rPr lang="it-IT" sz="2400" dirty="0">
                <a:solidFill>
                  <a:srgbClr val="004471"/>
                </a:solidFill>
              </a:rPr>
              <a:t>Prevenzione di eventuali carenze</a:t>
            </a:r>
          </a:p>
          <a:p>
            <a:pPr marL="285750" indent="-285750">
              <a:buFontTx/>
              <a:buChar char="-"/>
            </a:pPr>
            <a:r>
              <a:rPr lang="it-IT" sz="2400" dirty="0">
                <a:solidFill>
                  <a:srgbClr val="004471"/>
                </a:solidFill>
              </a:rPr>
              <a:t>Riduzione del rischio di weight </a:t>
            </a:r>
            <a:r>
              <a:rPr lang="it-IT" sz="2400" dirty="0" err="1">
                <a:solidFill>
                  <a:srgbClr val="004471"/>
                </a:solidFill>
              </a:rPr>
              <a:t>regain</a:t>
            </a:r>
            <a:endParaRPr lang="it-IT" sz="2400" dirty="0">
              <a:solidFill>
                <a:srgbClr val="00447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2400" dirty="0">
                <a:solidFill>
                  <a:srgbClr val="004471"/>
                </a:solidFill>
              </a:rPr>
              <a:t>Rinforzo psicologico</a:t>
            </a:r>
          </a:p>
          <a:p>
            <a:pPr marL="285750" indent="-285750">
              <a:buFontTx/>
              <a:buChar char="-"/>
            </a:pPr>
            <a:endParaRPr lang="it-IT" sz="2400" dirty="0">
              <a:solidFill>
                <a:srgbClr val="004471"/>
              </a:solidFill>
            </a:endParaRPr>
          </a:p>
          <a:p>
            <a:r>
              <a:rPr lang="it-IT" sz="2400" dirty="0">
                <a:solidFill>
                  <a:srgbClr val="004471"/>
                </a:solidFill>
              </a:rPr>
              <a:t>Incontri periodici con dietista e psicologo a 1, 3, 6, 12 mesi e dopo controlli annuali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232BC8B-EF6A-4E35-A9B2-D9DDA6CC02CE}"/>
              </a:ext>
            </a:extLst>
          </p:cNvPr>
          <p:cNvSpPr txBox="1"/>
          <p:nvPr/>
        </p:nvSpPr>
        <p:spPr>
          <a:xfrm rot="16200000">
            <a:off x="466587" y="3136612"/>
            <a:ext cx="1807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solidFill>
                  <a:srgbClr val="004471"/>
                </a:solidFill>
              </a:rPr>
              <a:t>Follow up</a:t>
            </a:r>
          </a:p>
        </p:txBody>
      </p:sp>
    </p:spTree>
    <p:extLst>
      <p:ext uri="{BB962C8B-B14F-4D97-AF65-F5344CB8AC3E}">
        <p14:creationId xmlns:p14="http://schemas.microsoft.com/office/powerpoint/2010/main" val="4268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9" grpId="0" uiExpand="1" build="p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111CA44-EA46-4A68-9B86-28DC60BFA71E}"/>
              </a:ext>
            </a:extLst>
          </p:cNvPr>
          <p:cNvSpPr txBox="1"/>
          <p:nvPr/>
        </p:nvSpPr>
        <p:spPr>
          <a:xfrm>
            <a:off x="1450497" y="339835"/>
            <a:ext cx="92910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004471"/>
                </a:solidFill>
              </a:rPr>
              <a:t>Il ruolo del dietista dopo chirurgia </a:t>
            </a:r>
            <a:r>
              <a:rPr lang="it-IT" sz="4000" dirty="0" err="1">
                <a:solidFill>
                  <a:srgbClr val="004471"/>
                </a:solidFill>
              </a:rPr>
              <a:t>bariatrica</a:t>
            </a:r>
            <a:endParaRPr lang="it-IT" sz="4000" dirty="0">
              <a:solidFill>
                <a:srgbClr val="00447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567EACE-FB19-42EF-BF27-89884A97F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246" y="1337490"/>
            <a:ext cx="952500" cy="9525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73485AD-D52C-4420-8510-2A4E95529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1502" y="2029890"/>
            <a:ext cx="952500" cy="9525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C0BFD35-9B90-408D-848F-C5A0ED6E9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28" y="2701220"/>
            <a:ext cx="952500" cy="9525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544BA3B-367A-43A3-BD29-68176660F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1502" y="3503655"/>
            <a:ext cx="952500" cy="9525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96BE1B6-679A-479C-BBE9-B23359D11C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246" y="4456155"/>
            <a:ext cx="952500" cy="9525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66E9A938-B804-41A9-B65F-B37B27CAB9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5060" y="5365654"/>
            <a:ext cx="952500" cy="95250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4BDB2C5D-62D8-4643-B940-C7A56DC5268B}"/>
              </a:ext>
            </a:extLst>
          </p:cNvPr>
          <p:cNvSpPr/>
          <p:nvPr/>
        </p:nvSpPr>
        <p:spPr>
          <a:xfrm>
            <a:off x="1346392" y="1546363"/>
            <a:ext cx="5655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rgbClr val="004471"/>
                </a:solidFill>
              </a:rPr>
              <a:t>Valutazione delle esigenze individuali 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C92B9A5F-1DB5-4909-9FD5-FD8E275E7A2E}"/>
              </a:ext>
            </a:extLst>
          </p:cNvPr>
          <p:cNvSpPr/>
          <p:nvPr/>
        </p:nvSpPr>
        <p:spPr>
          <a:xfrm>
            <a:off x="6223415" y="2225655"/>
            <a:ext cx="4413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rgbClr val="004471"/>
                </a:solidFill>
              </a:rPr>
              <a:t>Gestione delle fasi alimentari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8D4AAF2-62D9-4817-B35A-BE819065958E}"/>
              </a:ext>
            </a:extLst>
          </p:cNvPr>
          <p:cNvSpPr/>
          <p:nvPr/>
        </p:nvSpPr>
        <p:spPr>
          <a:xfrm>
            <a:off x="1346392" y="2980435"/>
            <a:ext cx="6577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rgbClr val="004471"/>
                </a:solidFill>
              </a:rPr>
              <a:t>Accompagnamento alla scelta degli alimenti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7139C04F-BA36-4819-A795-EA8474900C10}"/>
              </a:ext>
            </a:extLst>
          </p:cNvPr>
          <p:cNvSpPr/>
          <p:nvPr/>
        </p:nvSpPr>
        <p:spPr>
          <a:xfrm>
            <a:off x="5288214" y="3824816"/>
            <a:ext cx="54532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rgbClr val="004471"/>
                </a:solidFill>
              </a:rPr>
              <a:t>Gestione degli alimenti problematici</a:t>
            </a:r>
          </a:p>
        </p:txBody>
      </p:sp>
      <p:sp>
        <p:nvSpPr>
          <p:cNvPr id="17" name="Rettangolo 16">
            <a:extLst>
              <a:ext uri="{FF2B5EF4-FFF2-40B4-BE49-F238E27FC236}">
                <a16:creationId xmlns:a16="http://schemas.microsoft.com/office/drawing/2014/main" id="{863EF233-EBA9-4584-96E6-60FB718A1305}"/>
              </a:ext>
            </a:extLst>
          </p:cNvPr>
          <p:cNvSpPr/>
          <p:nvPr/>
        </p:nvSpPr>
        <p:spPr>
          <a:xfrm>
            <a:off x="1346392" y="4658244"/>
            <a:ext cx="72660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rgbClr val="004471"/>
                </a:solidFill>
              </a:rPr>
              <a:t>Prevenzione e gestione delle carenze nutrizionali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0CFE6A25-8F86-41F5-8240-5934FB5CEC25}"/>
              </a:ext>
            </a:extLst>
          </p:cNvPr>
          <p:cNvSpPr/>
          <p:nvPr/>
        </p:nvSpPr>
        <p:spPr>
          <a:xfrm>
            <a:off x="2749186" y="5491672"/>
            <a:ext cx="7992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rgbClr val="004471"/>
                </a:solidFill>
              </a:rPr>
              <a:t>Monitoraggio del peso e della composizione corporea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0F99E664-1C43-47B3-8C8D-5CEC57FDC751}"/>
              </a:ext>
            </a:extLst>
          </p:cNvPr>
          <p:cNvGrpSpPr/>
          <p:nvPr/>
        </p:nvGrpSpPr>
        <p:grpSpPr>
          <a:xfrm>
            <a:off x="-5122" y="6349337"/>
            <a:ext cx="12197122" cy="508662"/>
            <a:chOff x="-5122" y="6349337"/>
            <a:chExt cx="12197122" cy="508662"/>
          </a:xfrm>
        </p:grpSpPr>
        <p:sp>
          <p:nvSpPr>
            <p:cNvPr id="20" name="Rettangolo 19">
              <a:extLst>
                <a:ext uri="{FF2B5EF4-FFF2-40B4-BE49-F238E27FC236}">
                  <a16:creationId xmlns:a16="http://schemas.microsoft.com/office/drawing/2014/main" id="{FF7EFC22-1716-490C-B9DF-F7F41DB1C0F2}"/>
                </a:ext>
              </a:extLst>
            </p:cNvPr>
            <p:cNvSpPr/>
            <p:nvPr/>
          </p:nvSpPr>
          <p:spPr>
            <a:xfrm>
              <a:off x="0" y="6492874"/>
              <a:ext cx="12192000" cy="365125"/>
            </a:xfrm>
            <a:prstGeom prst="rect">
              <a:avLst/>
            </a:prstGeom>
            <a:solidFill>
              <a:srgbClr val="00568E"/>
            </a:solidFill>
            <a:ln>
              <a:solidFill>
                <a:srgbClr val="0056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1" name="Rettangolo 20">
              <a:extLst>
                <a:ext uri="{FF2B5EF4-FFF2-40B4-BE49-F238E27FC236}">
                  <a16:creationId xmlns:a16="http://schemas.microsoft.com/office/drawing/2014/main" id="{A8AD1156-0306-4743-A70C-373E06F99138}"/>
                </a:ext>
              </a:extLst>
            </p:cNvPr>
            <p:cNvSpPr/>
            <p:nvPr/>
          </p:nvSpPr>
          <p:spPr>
            <a:xfrm>
              <a:off x="-5122" y="6349337"/>
              <a:ext cx="12192000" cy="159489"/>
            </a:xfrm>
            <a:prstGeom prst="rect">
              <a:avLst/>
            </a:prstGeom>
            <a:solidFill>
              <a:srgbClr val="F88117"/>
            </a:solidFill>
            <a:ln>
              <a:solidFill>
                <a:srgbClr val="F881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64465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0AC437A5-3734-43AF-BA16-BF454C0ED24E}"/>
              </a:ext>
            </a:extLst>
          </p:cNvPr>
          <p:cNvGrpSpPr/>
          <p:nvPr/>
        </p:nvGrpSpPr>
        <p:grpSpPr>
          <a:xfrm>
            <a:off x="-5122" y="6349338"/>
            <a:ext cx="12197122" cy="508662"/>
            <a:chOff x="-5122" y="6349337"/>
            <a:chExt cx="12197122" cy="508662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FC448034-5BAB-45A6-867A-BA55378BCFD4}"/>
                </a:ext>
              </a:extLst>
            </p:cNvPr>
            <p:cNvSpPr/>
            <p:nvPr/>
          </p:nvSpPr>
          <p:spPr>
            <a:xfrm>
              <a:off x="0" y="6492874"/>
              <a:ext cx="12192000" cy="365125"/>
            </a:xfrm>
            <a:prstGeom prst="rect">
              <a:avLst/>
            </a:prstGeom>
            <a:solidFill>
              <a:srgbClr val="00568E"/>
            </a:solidFill>
            <a:ln>
              <a:solidFill>
                <a:srgbClr val="0056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Raccomandazioni nutrizionali in chirurgia </a:t>
              </a:r>
              <a:r>
                <a:rPr lang="it-IT" dirty="0" err="1"/>
                <a:t>bariatrica</a:t>
              </a:r>
              <a:r>
                <a:rPr lang="it-IT" dirty="0"/>
                <a:t> (Carbonelli M.G., </a:t>
              </a:r>
              <a:r>
                <a:rPr lang="it-IT" dirty="0" err="1"/>
                <a:t>Grandone</a:t>
              </a:r>
              <a:r>
                <a:rPr lang="it-IT" dirty="0"/>
                <a:t> I, 2025)</a:t>
              </a:r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F20A7D79-239B-45D7-ABFE-811B45E5290B}"/>
                </a:ext>
              </a:extLst>
            </p:cNvPr>
            <p:cNvSpPr/>
            <p:nvPr/>
          </p:nvSpPr>
          <p:spPr>
            <a:xfrm>
              <a:off x="-5122" y="6349337"/>
              <a:ext cx="12192000" cy="159489"/>
            </a:xfrm>
            <a:prstGeom prst="rect">
              <a:avLst/>
            </a:prstGeom>
            <a:solidFill>
              <a:srgbClr val="F88117"/>
            </a:solidFill>
            <a:ln>
              <a:solidFill>
                <a:srgbClr val="F881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Titolo 1">
            <a:extLst>
              <a:ext uri="{FF2B5EF4-FFF2-40B4-BE49-F238E27FC236}">
                <a16:creationId xmlns:a16="http://schemas.microsoft.com/office/drawing/2014/main" id="{3EFB146A-58C2-4D65-9D05-DC6FF8B43741}"/>
              </a:ext>
            </a:extLst>
          </p:cNvPr>
          <p:cNvSpPr txBox="1">
            <a:spLocks/>
          </p:cNvSpPr>
          <p:nvPr/>
        </p:nvSpPr>
        <p:spPr>
          <a:xfrm>
            <a:off x="948607" y="-2777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dirty="0">
                <a:solidFill>
                  <a:srgbClr val="004471"/>
                </a:solidFill>
                <a:latin typeface="Calibri  "/>
              </a:rPr>
              <a:t>Principi guida per l’alimentazione quotidiana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4824053-484D-467A-B83C-C59EE525354F}"/>
              </a:ext>
            </a:extLst>
          </p:cNvPr>
          <p:cNvSpPr txBox="1"/>
          <p:nvPr/>
        </p:nvSpPr>
        <p:spPr>
          <a:xfrm>
            <a:off x="1274218" y="1156123"/>
            <a:ext cx="4136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4471"/>
                </a:solidFill>
              </a:rPr>
              <a:t>Timing dei pasti</a:t>
            </a:r>
            <a:r>
              <a:rPr lang="it-IT" sz="2400" dirty="0">
                <a:solidFill>
                  <a:srgbClr val="004471"/>
                </a:solidFill>
              </a:rPr>
              <a:t>: </a:t>
            </a:r>
          </a:p>
          <a:p>
            <a:pPr marL="342900" indent="-342900">
              <a:buFontTx/>
              <a:buChar char="-"/>
            </a:pPr>
            <a:r>
              <a:rPr lang="it-IT" sz="2400" dirty="0">
                <a:solidFill>
                  <a:srgbClr val="004471"/>
                </a:solidFill>
              </a:rPr>
              <a:t>5-6 pasti al giorno</a:t>
            </a:r>
          </a:p>
          <a:p>
            <a:pPr marL="342900" indent="-342900">
              <a:buFontTx/>
              <a:buChar char="-"/>
            </a:pPr>
            <a:r>
              <a:rPr lang="it-IT" sz="2400" dirty="0">
                <a:solidFill>
                  <a:srgbClr val="004471"/>
                </a:solidFill>
              </a:rPr>
              <a:t>Masticare lentamente e fare piccoli bocconi</a:t>
            </a:r>
          </a:p>
          <a:p>
            <a:pPr marL="342900" indent="-342900">
              <a:buFontTx/>
              <a:buChar char="-"/>
            </a:pPr>
            <a:r>
              <a:rPr lang="it-IT" sz="2400" dirty="0">
                <a:solidFill>
                  <a:srgbClr val="004471"/>
                </a:solidFill>
              </a:rPr>
              <a:t>Il pasto deve durare almeno 30 minuti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23F1288B-030B-4BA4-AD10-028A2B031701}"/>
              </a:ext>
            </a:extLst>
          </p:cNvPr>
          <p:cNvSpPr txBox="1"/>
          <p:nvPr/>
        </p:nvSpPr>
        <p:spPr>
          <a:xfrm>
            <a:off x="1308286" y="4065398"/>
            <a:ext cx="46851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4471"/>
                </a:solidFill>
              </a:rPr>
              <a:t>Volume dei cibi solidi</a:t>
            </a:r>
            <a:r>
              <a:rPr lang="it-IT" sz="2400" dirty="0">
                <a:solidFill>
                  <a:srgbClr val="004471"/>
                </a:solidFill>
              </a:rPr>
              <a:t>:</a:t>
            </a:r>
          </a:p>
          <a:p>
            <a:r>
              <a:rPr lang="it-IT" sz="2400" dirty="0">
                <a:solidFill>
                  <a:srgbClr val="004471"/>
                </a:solidFill>
              </a:rPr>
              <a:t>- Pasti da 150-200ml, da aumentare progressivamente.</a:t>
            </a:r>
          </a:p>
          <a:p>
            <a:r>
              <a:rPr lang="it-IT" sz="2400" dirty="0">
                <a:solidFill>
                  <a:srgbClr val="004471"/>
                </a:solidFill>
              </a:rPr>
              <a:t>- Attenzione ai segnali di sazietà!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A68CBEE-FC79-47F0-B8B3-17CCD466F24E}"/>
              </a:ext>
            </a:extLst>
          </p:cNvPr>
          <p:cNvSpPr txBox="1"/>
          <p:nvPr/>
        </p:nvSpPr>
        <p:spPr>
          <a:xfrm>
            <a:off x="7002023" y="1184773"/>
            <a:ext cx="4636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4471"/>
                </a:solidFill>
              </a:rPr>
              <a:t>Idratazione adeguata: </a:t>
            </a:r>
            <a:r>
              <a:rPr lang="it-IT" sz="2400" dirty="0">
                <a:solidFill>
                  <a:srgbClr val="004471"/>
                </a:solidFill>
              </a:rPr>
              <a:t>l’acqua va sorseggiata durante tutto il giorno, almeno 30 minuti lontano dai pasti, fino al raggiungimento di almeno 1-1,5 litri al giorno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72BC5BA-E7AF-4395-9969-097E3185A096}"/>
              </a:ext>
            </a:extLst>
          </p:cNvPr>
          <p:cNvSpPr txBox="1"/>
          <p:nvPr/>
        </p:nvSpPr>
        <p:spPr>
          <a:xfrm>
            <a:off x="7045567" y="3429000"/>
            <a:ext cx="4944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4471"/>
                </a:solidFill>
              </a:rPr>
              <a:t>Priorità alle proteine</a:t>
            </a:r>
            <a:r>
              <a:rPr lang="it-IT" sz="2400" dirty="0">
                <a:solidFill>
                  <a:srgbClr val="004471"/>
                </a:solidFill>
              </a:rPr>
              <a:t>: essenziali per il mantenimento della massa muscolare e la guarigione. Almeno 60-120g/die</a:t>
            </a:r>
          </a:p>
        </p:txBody>
      </p:sp>
      <p:pic>
        <p:nvPicPr>
          <p:cNvPr id="24" name="Immagine 23">
            <a:extLst>
              <a:ext uri="{FF2B5EF4-FFF2-40B4-BE49-F238E27FC236}">
                <a16:creationId xmlns:a16="http://schemas.microsoft.com/office/drawing/2014/main" id="{188349F3-42AF-4998-9A1A-2B4EAD8BA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099" y="3482220"/>
            <a:ext cx="1196599" cy="1196599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BD172511-75E9-4EC3-9A9F-490456834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755" y="1543937"/>
            <a:ext cx="1196599" cy="1196599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B89FE28D-FF42-465A-8273-8413E1FDF0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43" y="4176383"/>
            <a:ext cx="1226019" cy="1226019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2FBDF2EB-223D-4F20-A418-C88522235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48" y="1725980"/>
            <a:ext cx="1168610" cy="116861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D9EF19F7-62F4-424C-BF15-EDB2FDC1E7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5556" y="5037828"/>
            <a:ext cx="952500" cy="9525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8AE4CF5-BCD5-4A7E-98F3-1C8469BF9AF7}"/>
              </a:ext>
            </a:extLst>
          </p:cNvPr>
          <p:cNvSpPr txBox="1"/>
          <p:nvPr/>
        </p:nvSpPr>
        <p:spPr>
          <a:xfrm>
            <a:off x="7045567" y="4873221"/>
            <a:ext cx="51269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4471"/>
                </a:solidFill>
              </a:rPr>
              <a:t>Supplementi nutrizionali </a:t>
            </a:r>
            <a:r>
              <a:rPr lang="it-IT" sz="2400" b="1" dirty="0" err="1">
                <a:solidFill>
                  <a:srgbClr val="004471"/>
                </a:solidFill>
              </a:rPr>
              <a:t>longlife</a:t>
            </a:r>
            <a:r>
              <a:rPr lang="it-IT" sz="2400" dirty="0">
                <a:solidFill>
                  <a:srgbClr val="004471"/>
                </a:solidFill>
              </a:rPr>
              <a:t>: da valutare a seconda dei deficit </a:t>
            </a:r>
            <a:r>
              <a:rPr lang="it-IT" sz="2400" dirty="0" err="1">
                <a:solidFill>
                  <a:srgbClr val="004471"/>
                </a:solidFill>
              </a:rPr>
              <a:t>pre</a:t>
            </a:r>
            <a:r>
              <a:rPr lang="it-IT" sz="2400" dirty="0">
                <a:solidFill>
                  <a:srgbClr val="004471"/>
                </a:solidFill>
              </a:rPr>
              <a:t> intervento e in base al tipo di intervento</a:t>
            </a:r>
          </a:p>
        </p:txBody>
      </p:sp>
    </p:spTree>
    <p:extLst>
      <p:ext uri="{BB962C8B-B14F-4D97-AF65-F5344CB8AC3E}">
        <p14:creationId xmlns:p14="http://schemas.microsoft.com/office/powerpoint/2010/main" val="42154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23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FC730F-E45F-4EF5-8FB2-9A10CBEB2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822" y="33388"/>
            <a:ext cx="8926604" cy="1325563"/>
          </a:xfrm>
        </p:spPr>
        <p:txBody>
          <a:bodyPr>
            <a:normAutofit/>
          </a:bodyPr>
          <a:lstStyle/>
          <a:p>
            <a:r>
              <a:rPr lang="it-IT" sz="4000" dirty="0">
                <a:solidFill>
                  <a:srgbClr val="004471"/>
                </a:solidFill>
                <a:latin typeface="Calibri  "/>
              </a:rPr>
              <a:t>Fasi alimentari nel postoperatorio precoce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DCBBF065-F3BA-4752-B9CC-DA3AF0DDD30D}"/>
              </a:ext>
            </a:extLst>
          </p:cNvPr>
          <p:cNvGrpSpPr/>
          <p:nvPr/>
        </p:nvGrpSpPr>
        <p:grpSpPr>
          <a:xfrm>
            <a:off x="-5122" y="6349337"/>
            <a:ext cx="12197122" cy="508662"/>
            <a:chOff x="-5122" y="6349337"/>
            <a:chExt cx="12197122" cy="508662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3235CEE3-5DC7-4F29-903E-411F1B7A69F6}"/>
                </a:ext>
              </a:extLst>
            </p:cNvPr>
            <p:cNvSpPr/>
            <p:nvPr/>
          </p:nvSpPr>
          <p:spPr>
            <a:xfrm>
              <a:off x="0" y="6492874"/>
              <a:ext cx="12192000" cy="365125"/>
            </a:xfrm>
            <a:prstGeom prst="rect">
              <a:avLst/>
            </a:prstGeom>
            <a:solidFill>
              <a:srgbClr val="00568E"/>
            </a:solidFill>
            <a:ln>
              <a:solidFill>
                <a:srgbClr val="0056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/>
                <a:t>Diet</a:t>
              </a:r>
              <a:r>
                <a:rPr lang="it-IT" dirty="0"/>
                <a:t> approach </a:t>
              </a:r>
              <a:r>
                <a:rPr lang="it-IT" dirty="0" err="1"/>
                <a:t>before</a:t>
              </a:r>
              <a:r>
                <a:rPr lang="it-IT" dirty="0"/>
                <a:t> and </a:t>
              </a:r>
              <a:r>
                <a:rPr lang="it-IT" dirty="0" err="1"/>
                <a:t>after</a:t>
              </a:r>
              <a:r>
                <a:rPr lang="it-IT" dirty="0"/>
                <a:t> </a:t>
              </a:r>
              <a:r>
                <a:rPr lang="it-IT" dirty="0" err="1"/>
                <a:t>bariatric</a:t>
              </a:r>
              <a:r>
                <a:rPr lang="it-IT" dirty="0"/>
                <a:t> surgery (</a:t>
              </a:r>
              <a:r>
                <a:rPr lang="it-IT" dirty="0" err="1"/>
                <a:t>Bettini</a:t>
              </a:r>
              <a:r>
                <a:rPr lang="it-IT" dirty="0"/>
                <a:t>, </a:t>
              </a:r>
              <a:r>
                <a:rPr lang="it-IT" dirty="0" err="1"/>
                <a:t>Busetto</a:t>
              </a:r>
              <a:r>
                <a:rPr lang="it-IT" dirty="0"/>
                <a:t>, et al, 2020)</a:t>
              </a:r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7F1DA42F-D771-4834-A5EB-80CC7B210BF6}"/>
                </a:ext>
              </a:extLst>
            </p:cNvPr>
            <p:cNvSpPr/>
            <p:nvPr/>
          </p:nvSpPr>
          <p:spPr>
            <a:xfrm>
              <a:off x="-5122" y="6349337"/>
              <a:ext cx="12192000" cy="159489"/>
            </a:xfrm>
            <a:prstGeom prst="rect">
              <a:avLst/>
            </a:prstGeom>
            <a:solidFill>
              <a:srgbClr val="F88117"/>
            </a:solidFill>
            <a:ln>
              <a:solidFill>
                <a:srgbClr val="F881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E9D3084-B41A-4F82-9354-F170976DA448}"/>
              </a:ext>
            </a:extLst>
          </p:cNvPr>
          <p:cNvSpPr txBox="1"/>
          <p:nvPr/>
        </p:nvSpPr>
        <p:spPr>
          <a:xfrm>
            <a:off x="141512" y="1355330"/>
            <a:ext cx="2939143" cy="4185761"/>
          </a:xfrm>
          <a:prstGeom prst="rect">
            <a:avLst/>
          </a:prstGeom>
          <a:noFill/>
          <a:ln>
            <a:solidFill>
              <a:srgbClr val="F88117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2"/>
                </a:solidFill>
              </a:rPr>
              <a:t>FASE 1</a:t>
            </a:r>
          </a:p>
          <a:p>
            <a:r>
              <a:rPr lang="it-IT" sz="2000" b="1" dirty="0">
                <a:solidFill>
                  <a:srgbClr val="004471"/>
                </a:solidFill>
              </a:rPr>
              <a:t>DIETA LIQUIDA (3gg – 1 settimana)</a:t>
            </a:r>
          </a:p>
          <a:p>
            <a:endParaRPr lang="it-IT" b="1" dirty="0">
              <a:solidFill>
                <a:srgbClr val="004471"/>
              </a:solidFill>
            </a:endParaRPr>
          </a:p>
          <a:p>
            <a:r>
              <a:rPr lang="it-IT" b="1" dirty="0">
                <a:solidFill>
                  <a:schemeClr val="accent2"/>
                </a:solidFill>
              </a:rPr>
              <a:t>Obiettivo</a:t>
            </a:r>
            <a:r>
              <a:rPr lang="it-IT" b="1" dirty="0">
                <a:solidFill>
                  <a:srgbClr val="004471"/>
                </a:solidFill>
              </a:rPr>
              <a:t>: idratazione e riposo intestinale con alimenti a basso contenuto di scorie</a:t>
            </a:r>
          </a:p>
          <a:p>
            <a:endParaRPr lang="it-IT" b="1" dirty="0">
              <a:solidFill>
                <a:srgbClr val="004471"/>
              </a:solidFill>
            </a:endParaRPr>
          </a:p>
          <a:p>
            <a:r>
              <a:rPr lang="it-IT" b="1" dirty="0">
                <a:solidFill>
                  <a:schemeClr val="accent2"/>
                </a:solidFill>
              </a:rPr>
              <a:t>Alimenti</a:t>
            </a:r>
            <a:r>
              <a:rPr lang="it-IT" b="1" dirty="0">
                <a:solidFill>
                  <a:srgbClr val="004471"/>
                </a:solidFill>
              </a:rPr>
              <a:t>: orzo, tè deteinato, bevande acaloriche senza zucchero, succhi di frutta, brodo vegetale, passato di verdura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AF75C98-0990-464E-9517-4859EAA4A918}"/>
              </a:ext>
            </a:extLst>
          </p:cNvPr>
          <p:cNvSpPr txBox="1"/>
          <p:nvPr/>
        </p:nvSpPr>
        <p:spPr>
          <a:xfrm>
            <a:off x="3075535" y="1355330"/>
            <a:ext cx="3015343" cy="4185761"/>
          </a:xfrm>
          <a:prstGeom prst="rect">
            <a:avLst/>
          </a:prstGeom>
          <a:noFill/>
          <a:ln>
            <a:solidFill>
              <a:srgbClr val="F88117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2"/>
                </a:solidFill>
              </a:rPr>
              <a:t>FASE 2</a:t>
            </a:r>
          </a:p>
          <a:p>
            <a:r>
              <a:rPr lang="it-IT" sz="2000" b="1" dirty="0">
                <a:solidFill>
                  <a:srgbClr val="004471"/>
                </a:solidFill>
              </a:rPr>
              <a:t>DIETA SEMILIQUIDA (2 settimane)</a:t>
            </a:r>
          </a:p>
          <a:p>
            <a:endParaRPr lang="it-IT" b="1" dirty="0">
              <a:solidFill>
                <a:srgbClr val="004471"/>
              </a:solidFill>
            </a:endParaRPr>
          </a:p>
          <a:p>
            <a:r>
              <a:rPr lang="it-IT" b="1" dirty="0">
                <a:solidFill>
                  <a:schemeClr val="accent2"/>
                </a:solidFill>
              </a:rPr>
              <a:t>Obiettivo</a:t>
            </a:r>
            <a:r>
              <a:rPr lang="it-IT" b="1" dirty="0">
                <a:solidFill>
                  <a:srgbClr val="004471"/>
                </a:solidFill>
              </a:rPr>
              <a:t>: reintroduzione graduale degli alimenti di consistenza morbida.</a:t>
            </a:r>
          </a:p>
          <a:p>
            <a:endParaRPr lang="it-IT" b="1" dirty="0">
              <a:solidFill>
                <a:srgbClr val="004471"/>
              </a:solidFill>
            </a:endParaRPr>
          </a:p>
          <a:p>
            <a:endParaRPr lang="it-IT" b="1" dirty="0">
              <a:solidFill>
                <a:srgbClr val="004471"/>
              </a:solidFill>
            </a:endParaRPr>
          </a:p>
          <a:p>
            <a:r>
              <a:rPr lang="it-IT" b="1" dirty="0">
                <a:solidFill>
                  <a:schemeClr val="accent2"/>
                </a:solidFill>
              </a:rPr>
              <a:t>Alimenti</a:t>
            </a:r>
            <a:r>
              <a:rPr lang="it-IT" b="1" dirty="0">
                <a:solidFill>
                  <a:srgbClr val="004471"/>
                </a:solidFill>
              </a:rPr>
              <a:t>: yogurt, omogeneizzati, semolino, crema di riso, purè di patate, frutta grattugiata.</a:t>
            </a:r>
          </a:p>
          <a:p>
            <a:endParaRPr lang="it-IT" b="1" dirty="0">
              <a:solidFill>
                <a:srgbClr val="004471"/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47DB53E-05A4-46CD-9C05-40ADEB16BC32}"/>
              </a:ext>
            </a:extLst>
          </p:cNvPr>
          <p:cNvSpPr txBox="1"/>
          <p:nvPr/>
        </p:nvSpPr>
        <p:spPr>
          <a:xfrm>
            <a:off x="6096644" y="1358460"/>
            <a:ext cx="2939143" cy="4185761"/>
          </a:xfrm>
          <a:prstGeom prst="rect">
            <a:avLst/>
          </a:prstGeom>
          <a:noFill/>
          <a:ln>
            <a:solidFill>
              <a:srgbClr val="F88117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2"/>
                </a:solidFill>
              </a:rPr>
              <a:t>FASE 3</a:t>
            </a:r>
          </a:p>
          <a:p>
            <a:r>
              <a:rPr lang="it-IT" sz="2000" b="1" dirty="0">
                <a:solidFill>
                  <a:srgbClr val="004471"/>
                </a:solidFill>
              </a:rPr>
              <a:t>DIETA SEMISOLIDA (2-4 settimane)</a:t>
            </a:r>
          </a:p>
          <a:p>
            <a:endParaRPr lang="it-IT" b="1" dirty="0">
              <a:solidFill>
                <a:srgbClr val="004471"/>
              </a:solidFill>
            </a:endParaRPr>
          </a:p>
          <a:p>
            <a:r>
              <a:rPr lang="it-IT" b="1" dirty="0">
                <a:solidFill>
                  <a:schemeClr val="accent2"/>
                </a:solidFill>
              </a:rPr>
              <a:t>Obiettivo</a:t>
            </a:r>
            <a:r>
              <a:rPr lang="it-IT" b="1" dirty="0">
                <a:solidFill>
                  <a:srgbClr val="004471"/>
                </a:solidFill>
              </a:rPr>
              <a:t>: ritorno graduale ad un’alimentazione varia ed equilibrata.</a:t>
            </a:r>
          </a:p>
          <a:p>
            <a:endParaRPr lang="it-IT" b="1" dirty="0">
              <a:solidFill>
                <a:srgbClr val="004471"/>
              </a:solidFill>
            </a:endParaRPr>
          </a:p>
          <a:p>
            <a:endParaRPr lang="it-IT" b="1" dirty="0">
              <a:solidFill>
                <a:srgbClr val="004471"/>
              </a:solidFill>
            </a:endParaRPr>
          </a:p>
          <a:p>
            <a:r>
              <a:rPr lang="it-IT" b="1" dirty="0">
                <a:solidFill>
                  <a:schemeClr val="accent2"/>
                </a:solidFill>
              </a:rPr>
              <a:t>Alimenti</a:t>
            </a:r>
            <a:r>
              <a:rPr lang="it-IT" b="1" dirty="0">
                <a:solidFill>
                  <a:srgbClr val="004471"/>
                </a:solidFill>
              </a:rPr>
              <a:t>: pasta piccola, riso, pesce sminuzzato, carne macinata, verdure cotte.</a:t>
            </a:r>
          </a:p>
          <a:p>
            <a:endParaRPr lang="it-IT" b="1" dirty="0">
              <a:solidFill>
                <a:srgbClr val="004471"/>
              </a:solidFill>
            </a:endParaRPr>
          </a:p>
          <a:p>
            <a:endParaRPr lang="it-IT" b="1" dirty="0">
              <a:solidFill>
                <a:srgbClr val="00447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D86A631-C328-41BF-8CDB-BDD95CB18ECE}"/>
              </a:ext>
            </a:extLst>
          </p:cNvPr>
          <p:cNvSpPr txBox="1"/>
          <p:nvPr/>
        </p:nvSpPr>
        <p:spPr>
          <a:xfrm>
            <a:off x="9035787" y="1358951"/>
            <a:ext cx="2802752" cy="4185761"/>
          </a:xfrm>
          <a:prstGeom prst="rect">
            <a:avLst/>
          </a:prstGeom>
          <a:noFill/>
          <a:ln>
            <a:solidFill>
              <a:srgbClr val="F88117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chemeClr val="accent2"/>
                </a:solidFill>
              </a:rPr>
              <a:t>FASE 4</a:t>
            </a:r>
          </a:p>
          <a:p>
            <a:r>
              <a:rPr lang="it-IT" sz="2000" b="1" dirty="0">
                <a:solidFill>
                  <a:srgbClr val="004471"/>
                </a:solidFill>
              </a:rPr>
              <a:t>DIETA SOLIDA (di proseguimento)</a:t>
            </a:r>
          </a:p>
          <a:p>
            <a:endParaRPr lang="it-IT" b="1" dirty="0">
              <a:solidFill>
                <a:srgbClr val="004471"/>
              </a:solidFill>
            </a:endParaRPr>
          </a:p>
          <a:p>
            <a:r>
              <a:rPr lang="it-IT" b="1" dirty="0">
                <a:solidFill>
                  <a:schemeClr val="accent2"/>
                </a:solidFill>
              </a:rPr>
              <a:t>Obiettivo</a:t>
            </a:r>
            <a:r>
              <a:rPr lang="it-IT" b="1" dirty="0">
                <a:solidFill>
                  <a:srgbClr val="004471"/>
                </a:solidFill>
              </a:rPr>
              <a:t>: copertura dei fabbisogni, mantenimento del peso perso, evitamento delle carenze nutrizionali</a:t>
            </a:r>
          </a:p>
          <a:p>
            <a:endParaRPr lang="it-IT" b="1" dirty="0">
              <a:solidFill>
                <a:srgbClr val="004471"/>
              </a:solidFill>
            </a:endParaRPr>
          </a:p>
          <a:p>
            <a:r>
              <a:rPr lang="it-IT" b="1" dirty="0">
                <a:solidFill>
                  <a:schemeClr val="accent2"/>
                </a:solidFill>
              </a:rPr>
              <a:t>Alimenti</a:t>
            </a:r>
            <a:r>
              <a:rPr lang="it-IT" b="1" dirty="0">
                <a:solidFill>
                  <a:srgbClr val="004471"/>
                </a:solidFill>
              </a:rPr>
              <a:t>: pasta grossa, verdura cruda, pane, frutta intera</a:t>
            </a:r>
          </a:p>
          <a:p>
            <a:endParaRPr lang="it-IT" b="1" dirty="0">
              <a:solidFill>
                <a:srgbClr val="004471"/>
              </a:solidFill>
            </a:endParaRPr>
          </a:p>
          <a:p>
            <a:endParaRPr lang="it-IT" b="1" dirty="0">
              <a:solidFill>
                <a:srgbClr val="0044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30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>
            <a:extLst>
              <a:ext uri="{FF2B5EF4-FFF2-40B4-BE49-F238E27FC236}">
                <a16:creationId xmlns:a16="http://schemas.microsoft.com/office/drawing/2014/main" id="{BCC262E9-8D1C-4AFB-8739-AAF92542CA70}"/>
              </a:ext>
            </a:extLst>
          </p:cNvPr>
          <p:cNvSpPr/>
          <p:nvPr/>
        </p:nvSpPr>
        <p:spPr>
          <a:xfrm>
            <a:off x="1853973" y="185449"/>
            <a:ext cx="81523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000" dirty="0">
                <a:solidFill>
                  <a:srgbClr val="004471"/>
                </a:solidFill>
                <a:latin typeface="Calibri  "/>
              </a:rPr>
              <a:t>Scelta degli alimenti nel lungo termine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94F82DAF-B92E-4DE4-8150-EE4415F1F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" y="918102"/>
            <a:ext cx="8709103" cy="5429406"/>
          </a:xfrm>
          <a:prstGeom prst="rect">
            <a:avLst/>
          </a:prstGeom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id="{78401239-FC84-4CE6-BEA8-270F8743A6B5}"/>
              </a:ext>
            </a:extLst>
          </p:cNvPr>
          <p:cNvGrpSpPr/>
          <p:nvPr/>
        </p:nvGrpSpPr>
        <p:grpSpPr>
          <a:xfrm>
            <a:off x="0" y="6349338"/>
            <a:ext cx="12197122" cy="508662"/>
            <a:chOff x="-5122" y="6349337"/>
            <a:chExt cx="12197122" cy="508662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6F5A641C-02CC-4907-A0DF-54A6AD8B88D8}"/>
                </a:ext>
              </a:extLst>
            </p:cNvPr>
            <p:cNvSpPr/>
            <p:nvPr/>
          </p:nvSpPr>
          <p:spPr>
            <a:xfrm>
              <a:off x="0" y="6492874"/>
              <a:ext cx="12192000" cy="365125"/>
            </a:xfrm>
            <a:prstGeom prst="rect">
              <a:avLst/>
            </a:prstGeom>
            <a:solidFill>
              <a:srgbClr val="00568E"/>
            </a:solidFill>
            <a:ln>
              <a:solidFill>
                <a:srgbClr val="0056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F398E054-FAF4-4854-AD90-2A61ADB3EDEC}"/>
                </a:ext>
              </a:extLst>
            </p:cNvPr>
            <p:cNvSpPr/>
            <p:nvPr/>
          </p:nvSpPr>
          <p:spPr>
            <a:xfrm>
              <a:off x="-5122" y="6349337"/>
              <a:ext cx="12192000" cy="159489"/>
            </a:xfrm>
            <a:prstGeom prst="rect">
              <a:avLst/>
            </a:prstGeom>
            <a:solidFill>
              <a:srgbClr val="F88117"/>
            </a:solidFill>
            <a:ln>
              <a:solidFill>
                <a:srgbClr val="F881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7EBB617-E68E-4C75-920F-2F43A3B80834}"/>
              </a:ext>
            </a:extLst>
          </p:cNvPr>
          <p:cNvSpPr txBox="1"/>
          <p:nvPr/>
        </p:nvSpPr>
        <p:spPr>
          <a:xfrm>
            <a:off x="2306197" y="6496536"/>
            <a:ext cx="7579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Nutritional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Pyramid</a:t>
            </a:r>
            <a:r>
              <a:rPr lang="it-IT" dirty="0">
                <a:solidFill>
                  <a:schemeClr val="bg1"/>
                </a:solidFill>
              </a:rPr>
              <a:t> for Post-</a:t>
            </a:r>
            <a:r>
              <a:rPr lang="it-IT" dirty="0" err="1">
                <a:solidFill>
                  <a:schemeClr val="bg1"/>
                </a:solidFill>
              </a:rPr>
              <a:t>gastric</a:t>
            </a:r>
            <a:r>
              <a:rPr lang="it-IT" dirty="0">
                <a:solidFill>
                  <a:schemeClr val="bg1"/>
                </a:solidFill>
              </a:rPr>
              <a:t> Bypass </a:t>
            </a:r>
            <a:r>
              <a:rPr lang="it-IT" dirty="0" err="1">
                <a:solidFill>
                  <a:schemeClr val="bg1"/>
                </a:solidFill>
              </a:rPr>
              <a:t>Patients</a:t>
            </a:r>
            <a:r>
              <a:rPr lang="it-IT" dirty="0">
                <a:solidFill>
                  <a:schemeClr val="bg1"/>
                </a:solidFill>
              </a:rPr>
              <a:t> (</a:t>
            </a:r>
            <a:r>
              <a:rPr lang="it-IT" dirty="0" err="1">
                <a:solidFill>
                  <a:schemeClr val="bg1"/>
                </a:solidFill>
              </a:rPr>
              <a:t>Moizé</a:t>
            </a:r>
            <a:r>
              <a:rPr lang="it-IT" dirty="0">
                <a:solidFill>
                  <a:schemeClr val="bg1"/>
                </a:solidFill>
              </a:rPr>
              <a:t> et al, 2010)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D96D2E27-CA23-4AD2-B57B-E3ABB6D102B1}"/>
              </a:ext>
            </a:extLst>
          </p:cNvPr>
          <p:cNvSpPr txBox="1"/>
          <p:nvPr/>
        </p:nvSpPr>
        <p:spPr>
          <a:xfrm>
            <a:off x="8952932" y="1555845"/>
            <a:ext cx="308439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4471"/>
                </a:solidFill>
              </a:rPr>
              <a:t>Completa di tutti i micro e macro nutrienti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4471"/>
                </a:solidFill>
              </a:rPr>
              <a:t>Frazionata in pasti bilanciati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4471"/>
                </a:solidFill>
              </a:rPr>
              <a:t>4-5 porzioni tra frutta e verdura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4471"/>
                </a:solidFill>
              </a:rPr>
              <a:t>Non alimenti </a:t>
            </a:r>
            <a:r>
              <a:rPr lang="it-IT" sz="2000" dirty="0" err="1">
                <a:solidFill>
                  <a:srgbClr val="004471"/>
                </a:solidFill>
              </a:rPr>
              <a:t>ultraprocessati</a:t>
            </a:r>
            <a:r>
              <a:rPr lang="it-IT" sz="2000" dirty="0">
                <a:solidFill>
                  <a:srgbClr val="004471"/>
                </a:solidFill>
              </a:rPr>
              <a:t> e junk 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4471"/>
                </a:solidFill>
              </a:rPr>
              <a:t>Apporto energetico 1000-1200kcal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4471"/>
                </a:solidFill>
              </a:rPr>
              <a:t>Apporto proteico 60-120g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4471"/>
                </a:solidFill>
              </a:rPr>
              <a:t>Regolare attività fisica</a:t>
            </a:r>
          </a:p>
        </p:txBody>
      </p:sp>
    </p:spTree>
    <p:extLst>
      <p:ext uri="{BB962C8B-B14F-4D97-AF65-F5344CB8AC3E}">
        <p14:creationId xmlns:p14="http://schemas.microsoft.com/office/powerpoint/2010/main" val="215687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75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25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olo 1">
            <a:extLst>
              <a:ext uri="{FF2B5EF4-FFF2-40B4-BE49-F238E27FC236}">
                <a16:creationId xmlns:a16="http://schemas.microsoft.com/office/drawing/2014/main" id="{C6A84CFD-4B2D-4353-8924-4AE74435F905}"/>
              </a:ext>
            </a:extLst>
          </p:cNvPr>
          <p:cNvSpPr txBox="1">
            <a:spLocks/>
          </p:cNvSpPr>
          <p:nvPr/>
        </p:nvSpPr>
        <p:spPr>
          <a:xfrm>
            <a:off x="1378072" y="0"/>
            <a:ext cx="94358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rgbClr val="004471"/>
                </a:solidFill>
                <a:latin typeface="Calibri  "/>
              </a:rPr>
              <a:t>Perché la supplementazione nutrizionale</a:t>
            </a:r>
          </a:p>
        </p:txBody>
      </p:sp>
      <p:pic>
        <p:nvPicPr>
          <p:cNvPr id="30" name="Segnaposto contenuto 29">
            <a:extLst>
              <a:ext uri="{FF2B5EF4-FFF2-40B4-BE49-F238E27FC236}">
                <a16:creationId xmlns:a16="http://schemas.microsoft.com/office/drawing/2014/main" id="{7D597011-1333-4D6A-8B73-C0E2E6DA2D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t="2024" r="4106" b="6518"/>
          <a:stretch/>
        </p:blipFill>
        <p:spPr>
          <a:xfrm>
            <a:off x="578017" y="1086359"/>
            <a:ext cx="4855028" cy="5124787"/>
          </a:xfr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0A788498-65AE-4C17-955A-AED11E55663F}"/>
              </a:ext>
            </a:extLst>
          </p:cNvPr>
          <p:cNvSpPr txBox="1"/>
          <p:nvPr/>
        </p:nvSpPr>
        <p:spPr>
          <a:xfrm>
            <a:off x="6096000" y="16981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7B38AC0-504F-4959-B3EC-E1C20AC10EAA}"/>
              </a:ext>
            </a:extLst>
          </p:cNvPr>
          <p:cNvSpPr txBox="1"/>
          <p:nvPr/>
        </p:nvSpPr>
        <p:spPr>
          <a:xfrm>
            <a:off x="6457001" y="1086359"/>
            <a:ext cx="46050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>
                <a:solidFill>
                  <a:srgbClr val="004471"/>
                </a:solidFill>
              </a:rPr>
              <a:t>Ridotto apporto alimentare:</a:t>
            </a:r>
          </a:p>
          <a:p>
            <a:pPr marL="285750" indent="-285750">
              <a:buFontTx/>
              <a:buChar char="-"/>
            </a:pPr>
            <a:r>
              <a:rPr lang="it-IT" sz="2400" dirty="0">
                <a:solidFill>
                  <a:srgbClr val="004471"/>
                </a:solidFill>
              </a:rPr>
              <a:t>Senso di sazietà precoce</a:t>
            </a:r>
          </a:p>
          <a:p>
            <a:pPr marL="285750" indent="-285750">
              <a:buFontTx/>
              <a:buChar char="-"/>
            </a:pPr>
            <a:r>
              <a:rPr lang="it-IT" sz="2400" dirty="0">
                <a:solidFill>
                  <a:srgbClr val="004471"/>
                </a:solidFill>
              </a:rPr>
              <a:t>Cambiamenti nelle preferenze alimentari (proteine)</a:t>
            </a:r>
          </a:p>
          <a:p>
            <a:pPr marL="285750" indent="-285750">
              <a:buFontTx/>
              <a:buChar char="-"/>
            </a:pPr>
            <a:r>
              <a:rPr lang="it-IT" sz="2400" dirty="0">
                <a:solidFill>
                  <a:srgbClr val="004471"/>
                </a:solidFill>
              </a:rPr>
              <a:t>Nausea e vomito</a:t>
            </a:r>
          </a:p>
          <a:p>
            <a:pPr marL="285750" indent="-285750">
              <a:buFontTx/>
              <a:buChar char="-"/>
            </a:pPr>
            <a:r>
              <a:rPr lang="it-IT" sz="2400" dirty="0">
                <a:solidFill>
                  <a:srgbClr val="004471"/>
                </a:solidFill>
              </a:rPr>
              <a:t>Ridotta tolleranza alle proteine</a:t>
            </a:r>
          </a:p>
          <a:p>
            <a:pPr marL="285750" indent="-285750">
              <a:buFontTx/>
              <a:buChar char="-"/>
            </a:pPr>
            <a:endParaRPr lang="it-IT" sz="2800" dirty="0">
              <a:solidFill>
                <a:srgbClr val="004471"/>
              </a:solidFill>
            </a:endParaRPr>
          </a:p>
          <a:p>
            <a:r>
              <a:rPr lang="it-IT" sz="2800" b="1" dirty="0">
                <a:solidFill>
                  <a:srgbClr val="004471"/>
                </a:solidFill>
              </a:rPr>
              <a:t>Malassorbimento:</a:t>
            </a:r>
          </a:p>
          <a:p>
            <a:pPr marL="285750" indent="-285750">
              <a:buFontTx/>
              <a:buChar char="-"/>
            </a:pPr>
            <a:r>
              <a:rPr lang="it-IT" sz="2400" dirty="0">
                <a:solidFill>
                  <a:srgbClr val="004471"/>
                </a:solidFill>
              </a:rPr>
              <a:t>Modifiche anatomiche</a:t>
            </a:r>
          </a:p>
          <a:p>
            <a:pPr marL="285750" indent="-285750">
              <a:buFontTx/>
              <a:buChar char="-"/>
            </a:pPr>
            <a:r>
              <a:rPr lang="it-IT" sz="2400" dirty="0">
                <a:solidFill>
                  <a:srgbClr val="004471"/>
                </a:solidFill>
              </a:rPr>
              <a:t>Ridotta produzione di acido cloridrico e fattore intrinseco (Ferro e B12)</a:t>
            </a:r>
          </a:p>
          <a:p>
            <a:pPr marL="285750" indent="-285750">
              <a:buFontTx/>
              <a:buChar char="-"/>
            </a:pPr>
            <a:r>
              <a:rPr lang="it-IT" sz="2400" dirty="0">
                <a:solidFill>
                  <a:srgbClr val="004471"/>
                </a:solidFill>
              </a:rPr>
              <a:t>Assorbimento ritardato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AC2D24F0-2463-4565-B362-42815DBB0A8A}"/>
              </a:ext>
            </a:extLst>
          </p:cNvPr>
          <p:cNvGrpSpPr/>
          <p:nvPr/>
        </p:nvGrpSpPr>
        <p:grpSpPr>
          <a:xfrm>
            <a:off x="0" y="6349338"/>
            <a:ext cx="12197122" cy="508662"/>
            <a:chOff x="-5122" y="6349337"/>
            <a:chExt cx="12197122" cy="508662"/>
          </a:xfrm>
        </p:grpSpPr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id="{10AD2FAA-43C4-4013-9375-96BE1BEF6B73}"/>
                </a:ext>
              </a:extLst>
            </p:cNvPr>
            <p:cNvSpPr/>
            <p:nvPr/>
          </p:nvSpPr>
          <p:spPr>
            <a:xfrm>
              <a:off x="0" y="6492874"/>
              <a:ext cx="12192000" cy="365125"/>
            </a:xfrm>
            <a:prstGeom prst="rect">
              <a:avLst/>
            </a:prstGeom>
            <a:solidFill>
              <a:srgbClr val="00568E"/>
            </a:solidFill>
            <a:ln>
              <a:solidFill>
                <a:srgbClr val="0056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/>
                <a:t>Nutritional</a:t>
              </a:r>
              <a:r>
                <a:rPr lang="it-IT" dirty="0"/>
                <a:t> </a:t>
              </a:r>
              <a:r>
                <a:rPr lang="it-IT" dirty="0" err="1"/>
                <a:t>recommendations</a:t>
              </a:r>
              <a:r>
                <a:rPr lang="it-IT" dirty="0"/>
                <a:t> for </a:t>
              </a:r>
              <a:r>
                <a:rPr lang="it-IT" dirty="0" err="1"/>
                <a:t>adult</a:t>
              </a:r>
              <a:r>
                <a:rPr lang="it-IT" dirty="0"/>
                <a:t> </a:t>
              </a:r>
              <a:r>
                <a:rPr lang="it-IT" dirty="0" err="1"/>
                <a:t>bariatric</a:t>
              </a:r>
              <a:r>
                <a:rPr lang="it-IT" dirty="0"/>
                <a:t> surgery </a:t>
              </a:r>
              <a:r>
                <a:rPr lang="it-IT" dirty="0" err="1"/>
                <a:t>patients</a:t>
              </a:r>
              <a:r>
                <a:rPr lang="it-IT" dirty="0"/>
                <a:t>: </a:t>
              </a:r>
              <a:r>
                <a:rPr lang="it-IT" dirty="0" err="1"/>
                <a:t>clinical</a:t>
              </a:r>
              <a:r>
                <a:rPr lang="it-IT" dirty="0"/>
                <a:t> practice (</a:t>
              </a:r>
              <a:r>
                <a:rPr lang="it-IT" dirty="0" err="1"/>
                <a:t>Sherf</a:t>
              </a:r>
              <a:r>
                <a:rPr lang="it-IT" dirty="0"/>
                <a:t> </a:t>
              </a:r>
              <a:r>
                <a:rPr lang="it-IT" dirty="0" err="1"/>
                <a:t>Dagan</a:t>
              </a:r>
              <a:r>
                <a:rPr lang="it-IT" dirty="0"/>
                <a:t> et al., 2017)</a:t>
              </a:r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7C5D74D2-3132-4166-94D3-626FBA3F8B05}"/>
                </a:ext>
              </a:extLst>
            </p:cNvPr>
            <p:cNvSpPr/>
            <p:nvPr/>
          </p:nvSpPr>
          <p:spPr>
            <a:xfrm>
              <a:off x="-5122" y="6349337"/>
              <a:ext cx="12192000" cy="159489"/>
            </a:xfrm>
            <a:prstGeom prst="rect">
              <a:avLst/>
            </a:prstGeom>
            <a:solidFill>
              <a:srgbClr val="F88117"/>
            </a:solidFill>
            <a:ln>
              <a:solidFill>
                <a:srgbClr val="F881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BD84AFC3-F5A2-4ACD-9544-9B466880C4EB}"/>
              </a:ext>
            </a:extLst>
          </p:cNvPr>
          <p:cNvCxnSpPr/>
          <p:nvPr/>
        </p:nvCxnSpPr>
        <p:spPr>
          <a:xfrm>
            <a:off x="1085516" y="1574801"/>
            <a:ext cx="441158" cy="0"/>
          </a:xfrm>
          <a:prstGeom prst="line">
            <a:avLst/>
          </a:prstGeom>
          <a:ln w="76200">
            <a:solidFill>
              <a:srgbClr val="FFFF00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5C796DD0-5CF2-47DD-92DA-43C734D8EAB2}"/>
              </a:ext>
            </a:extLst>
          </p:cNvPr>
          <p:cNvCxnSpPr/>
          <p:nvPr/>
        </p:nvCxnSpPr>
        <p:spPr>
          <a:xfrm>
            <a:off x="1117600" y="1909012"/>
            <a:ext cx="441158" cy="0"/>
          </a:xfrm>
          <a:prstGeom prst="line">
            <a:avLst/>
          </a:prstGeom>
          <a:ln w="76200">
            <a:solidFill>
              <a:srgbClr val="FFFF00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7C38458A-7F8F-4ECE-85F7-95494FC638A4}"/>
              </a:ext>
            </a:extLst>
          </p:cNvPr>
          <p:cNvCxnSpPr/>
          <p:nvPr/>
        </p:nvCxnSpPr>
        <p:spPr>
          <a:xfrm>
            <a:off x="1085516" y="2232527"/>
            <a:ext cx="441158" cy="0"/>
          </a:xfrm>
          <a:prstGeom prst="line">
            <a:avLst/>
          </a:prstGeom>
          <a:ln w="76200">
            <a:solidFill>
              <a:srgbClr val="FFFF00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76314B5A-3E82-42B3-A50A-11BBEA008E6F}"/>
              </a:ext>
            </a:extLst>
          </p:cNvPr>
          <p:cNvCxnSpPr/>
          <p:nvPr/>
        </p:nvCxnSpPr>
        <p:spPr>
          <a:xfrm>
            <a:off x="1091988" y="2692401"/>
            <a:ext cx="441158" cy="0"/>
          </a:xfrm>
          <a:prstGeom prst="line">
            <a:avLst/>
          </a:prstGeom>
          <a:ln w="76200">
            <a:solidFill>
              <a:srgbClr val="FFFF00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CB1246FE-1578-49C6-BD03-47D8BBED2F80}"/>
              </a:ext>
            </a:extLst>
          </p:cNvPr>
          <p:cNvCxnSpPr>
            <a:cxnSpLocks/>
          </p:cNvCxnSpPr>
          <p:nvPr/>
        </p:nvCxnSpPr>
        <p:spPr>
          <a:xfrm>
            <a:off x="655053" y="2815391"/>
            <a:ext cx="840661" cy="0"/>
          </a:xfrm>
          <a:prstGeom prst="line">
            <a:avLst/>
          </a:prstGeom>
          <a:ln w="76200">
            <a:solidFill>
              <a:srgbClr val="FFFF00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648C8916-BBD2-404D-9F8F-18F0889E13E2}"/>
              </a:ext>
            </a:extLst>
          </p:cNvPr>
          <p:cNvCxnSpPr/>
          <p:nvPr/>
        </p:nvCxnSpPr>
        <p:spPr>
          <a:xfrm>
            <a:off x="4232442" y="3668295"/>
            <a:ext cx="441158" cy="0"/>
          </a:xfrm>
          <a:prstGeom prst="line">
            <a:avLst/>
          </a:prstGeom>
          <a:ln w="76200">
            <a:solidFill>
              <a:srgbClr val="FFFF00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C7FD3BC9-0591-485E-A691-6DE480878E3F}"/>
              </a:ext>
            </a:extLst>
          </p:cNvPr>
          <p:cNvCxnSpPr>
            <a:cxnSpLocks/>
          </p:cNvCxnSpPr>
          <p:nvPr/>
        </p:nvCxnSpPr>
        <p:spPr>
          <a:xfrm>
            <a:off x="925095" y="4178971"/>
            <a:ext cx="591446" cy="0"/>
          </a:xfrm>
          <a:prstGeom prst="line">
            <a:avLst/>
          </a:prstGeom>
          <a:ln w="76200">
            <a:solidFill>
              <a:srgbClr val="FFFF00">
                <a:alpha val="4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940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7CEC01A7-9BE1-424D-9DAE-227C1F699E37}"/>
              </a:ext>
            </a:extLst>
          </p:cNvPr>
          <p:cNvGrpSpPr/>
          <p:nvPr/>
        </p:nvGrpSpPr>
        <p:grpSpPr>
          <a:xfrm>
            <a:off x="0" y="6349338"/>
            <a:ext cx="12197122" cy="508662"/>
            <a:chOff x="-5122" y="6349337"/>
            <a:chExt cx="12197122" cy="508662"/>
          </a:xfrm>
        </p:grpSpPr>
        <p:sp>
          <p:nvSpPr>
            <p:cNvPr id="5" name="Rettangolo 4">
              <a:extLst>
                <a:ext uri="{FF2B5EF4-FFF2-40B4-BE49-F238E27FC236}">
                  <a16:creationId xmlns:a16="http://schemas.microsoft.com/office/drawing/2014/main" id="{10026562-1F34-42D1-994D-74094B0C3014}"/>
                </a:ext>
              </a:extLst>
            </p:cNvPr>
            <p:cNvSpPr/>
            <p:nvPr/>
          </p:nvSpPr>
          <p:spPr>
            <a:xfrm>
              <a:off x="0" y="6492874"/>
              <a:ext cx="12192000" cy="365125"/>
            </a:xfrm>
            <a:prstGeom prst="rect">
              <a:avLst/>
            </a:prstGeom>
            <a:solidFill>
              <a:srgbClr val="00568E"/>
            </a:solidFill>
            <a:ln>
              <a:solidFill>
                <a:srgbClr val="0056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/>
                <a:t>Nutritional</a:t>
              </a:r>
              <a:r>
                <a:rPr lang="it-IT" dirty="0"/>
                <a:t> and </a:t>
              </a:r>
              <a:r>
                <a:rPr lang="it-IT" dirty="0" err="1"/>
                <a:t>micronutrient</a:t>
              </a:r>
              <a:r>
                <a:rPr lang="it-IT" dirty="0"/>
                <a:t> care of </a:t>
              </a:r>
              <a:r>
                <a:rPr lang="it-IT" dirty="0" err="1"/>
                <a:t>bariatric</a:t>
              </a:r>
              <a:r>
                <a:rPr lang="it-IT" dirty="0"/>
                <a:t> surgery </a:t>
              </a:r>
              <a:r>
                <a:rPr lang="it-IT" dirty="0" err="1"/>
                <a:t>patients</a:t>
              </a:r>
              <a:r>
                <a:rPr lang="it-IT" dirty="0"/>
                <a:t>: </a:t>
              </a:r>
              <a:r>
                <a:rPr lang="it-IT" dirty="0" err="1"/>
                <a:t>current</a:t>
              </a:r>
              <a:r>
                <a:rPr lang="it-IT" dirty="0"/>
                <a:t> </a:t>
              </a:r>
              <a:r>
                <a:rPr lang="it-IT" dirty="0" err="1"/>
                <a:t>evidence</a:t>
              </a:r>
              <a:r>
                <a:rPr lang="it-IT" dirty="0"/>
                <a:t> update (Via et al, 2017)</a:t>
              </a:r>
            </a:p>
          </p:txBody>
        </p:sp>
        <p:sp>
          <p:nvSpPr>
            <p:cNvPr id="6" name="Rettangolo 5">
              <a:extLst>
                <a:ext uri="{FF2B5EF4-FFF2-40B4-BE49-F238E27FC236}">
                  <a16:creationId xmlns:a16="http://schemas.microsoft.com/office/drawing/2014/main" id="{17966C1B-076B-4FCA-A9C2-7AB33D757519}"/>
                </a:ext>
              </a:extLst>
            </p:cNvPr>
            <p:cNvSpPr/>
            <p:nvPr/>
          </p:nvSpPr>
          <p:spPr>
            <a:xfrm>
              <a:off x="-5122" y="6349337"/>
              <a:ext cx="12192000" cy="159489"/>
            </a:xfrm>
            <a:prstGeom prst="rect">
              <a:avLst/>
            </a:prstGeom>
            <a:solidFill>
              <a:srgbClr val="F88117"/>
            </a:solidFill>
            <a:ln>
              <a:solidFill>
                <a:srgbClr val="F881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EC4FD0D-E115-4153-967D-728876982084}"/>
              </a:ext>
            </a:extLst>
          </p:cNvPr>
          <p:cNvSpPr txBox="1"/>
          <p:nvPr/>
        </p:nvSpPr>
        <p:spPr>
          <a:xfrm>
            <a:off x="2105195" y="235596"/>
            <a:ext cx="7981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004471"/>
                </a:solidFill>
              </a:rPr>
              <a:t>Protocollo integrativo post intervento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EB050A2-1EA0-EF69-A245-22513CCF8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9" b="899"/>
          <a:stretch/>
        </p:blipFill>
        <p:spPr>
          <a:xfrm>
            <a:off x="8310429" y="1559138"/>
            <a:ext cx="3552750" cy="444102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0D42A5F-9D66-9EFE-7F72-E18B5CE7B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t="8501"/>
          <a:stretch/>
        </p:blipFill>
        <p:spPr>
          <a:xfrm>
            <a:off x="328820" y="1637998"/>
            <a:ext cx="3552750" cy="4441027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FD18FD3-30F5-73BD-FD28-4619A3661275}"/>
              </a:ext>
            </a:extLst>
          </p:cNvPr>
          <p:cNvSpPr txBox="1"/>
          <p:nvPr/>
        </p:nvSpPr>
        <p:spPr>
          <a:xfrm>
            <a:off x="919357" y="1087019"/>
            <a:ext cx="23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4471"/>
                </a:solidFill>
              </a:rPr>
              <a:t>SLEEVE GASTRECTOMY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F77566D-9BEB-613F-0AC4-EF74EFD3FCDA}"/>
              </a:ext>
            </a:extLst>
          </p:cNvPr>
          <p:cNvSpPr txBox="1"/>
          <p:nvPr/>
        </p:nvSpPr>
        <p:spPr>
          <a:xfrm>
            <a:off x="9737445" y="1054650"/>
            <a:ext cx="698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4471"/>
                </a:solidFill>
              </a:rPr>
              <a:t>RYGB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21BFA6F-4075-4677-9555-1ADB9E55615B}"/>
              </a:ext>
            </a:extLst>
          </p:cNvPr>
          <p:cNvSpPr txBox="1"/>
          <p:nvPr/>
        </p:nvSpPr>
        <p:spPr>
          <a:xfrm>
            <a:off x="4082955" y="1637998"/>
            <a:ext cx="4026088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004471"/>
                </a:solidFill>
              </a:rPr>
              <a:t>COME SI SELEZIONA IL MIGLIOR SUPPLEMENTO?</a:t>
            </a:r>
          </a:p>
          <a:p>
            <a:endParaRPr lang="it-IT" sz="2000" dirty="0">
              <a:solidFill>
                <a:srgbClr val="004471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srgbClr val="004471"/>
                </a:solidFill>
              </a:rPr>
              <a:t>Composizione (Vitamine del gruppo B, vitamine liposolubili, minerali)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srgbClr val="004471"/>
                </a:solidFill>
              </a:rPr>
              <a:t>Dosaggi (in base al tipo di intervento, sono spesso molto più elevati rispetto alle Dosi Giornaliere Raccomandate per la popolazione generale)</a:t>
            </a:r>
          </a:p>
          <a:p>
            <a:pPr marL="285750" indent="-285750">
              <a:buFontTx/>
              <a:buChar char="-"/>
            </a:pPr>
            <a:r>
              <a:rPr lang="it-IT" sz="2000" dirty="0">
                <a:solidFill>
                  <a:srgbClr val="004471"/>
                </a:solidFill>
              </a:rPr>
              <a:t>Formulazioni (compresse/capsule, forme masticabili, </a:t>
            </a:r>
            <a:r>
              <a:rPr lang="it-IT" sz="2000" dirty="0" err="1">
                <a:solidFill>
                  <a:srgbClr val="004471"/>
                </a:solidFill>
              </a:rPr>
              <a:t>orodispersibili</a:t>
            </a:r>
            <a:r>
              <a:rPr lang="it-IT" sz="2000" dirty="0">
                <a:solidFill>
                  <a:srgbClr val="004471"/>
                </a:solidFill>
              </a:rPr>
              <a:t>, in polvere, liquidi)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650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2F38D53-C0C9-1C31-CE4E-A042C9C515A0}"/>
              </a:ext>
            </a:extLst>
          </p:cNvPr>
          <p:cNvSpPr txBox="1"/>
          <p:nvPr/>
        </p:nvSpPr>
        <p:spPr>
          <a:xfrm>
            <a:off x="2105195" y="263588"/>
            <a:ext cx="7981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>
                <a:solidFill>
                  <a:srgbClr val="004471"/>
                </a:solidFill>
              </a:rPr>
              <a:t>Protocollo integrativo post intervento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2F5298-C6FA-1207-6F5F-CC9C7C357640}"/>
              </a:ext>
            </a:extLst>
          </p:cNvPr>
          <p:cNvSpPr txBox="1"/>
          <p:nvPr/>
        </p:nvSpPr>
        <p:spPr>
          <a:xfrm>
            <a:off x="7293692" y="1014194"/>
            <a:ext cx="4724550" cy="166199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4471"/>
                </a:solidFill>
              </a:rPr>
              <a:t>Ferro pirofosfato microincapsulato o </a:t>
            </a:r>
            <a:r>
              <a:rPr lang="it-IT" sz="2400" b="1" dirty="0" err="1">
                <a:solidFill>
                  <a:srgbClr val="004471"/>
                </a:solidFill>
              </a:rPr>
              <a:t>liposomiale</a:t>
            </a:r>
            <a:r>
              <a:rPr lang="it-IT" sz="2400" b="1" dirty="0">
                <a:solidFill>
                  <a:srgbClr val="004471"/>
                </a:solidFill>
              </a:rPr>
              <a:t> </a:t>
            </a:r>
            <a:r>
              <a:rPr lang="it-IT" dirty="0">
                <a:solidFill>
                  <a:srgbClr val="004471"/>
                </a:solidFill>
              </a:rPr>
              <a:t>45-60 mg 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4471"/>
                </a:solidFill>
              </a:rPr>
              <a:t>Da assumere lontano dal calcio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4471"/>
                </a:solidFill>
              </a:rPr>
              <a:t>Da assumere insieme alla vitamina C 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4471"/>
                </a:solidFill>
              </a:rPr>
              <a:t>Lontano dai cibi ricchi di </a:t>
            </a:r>
            <a:r>
              <a:rPr lang="it-IT" dirty="0" err="1">
                <a:solidFill>
                  <a:srgbClr val="004471"/>
                </a:solidFill>
              </a:rPr>
              <a:t>fitati</a:t>
            </a:r>
            <a:r>
              <a:rPr lang="it-IT" dirty="0">
                <a:solidFill>
                  <a:srgbClr val="004471"/>
                </a:solidFill>
              </a:rPr>
              <a:t> e polifenoli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4CFDFE3-5F8F-60D5-596B-63C39A2C84A4}"/>
              </a:ext>
            </a:extLst>
          </p:cNvPr>
          <p:cNvSpPr txBox="1"/>
          <p:nvPr/>
        </p:nvSpPr>
        <p:spPr>
          <a:xfrm>
            <a:off x="173758" y="1065723"/>
            <a:ext cx="3862874" cy="18466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4471"/>
                </a:solidFill>
              </a:rPr>
              <a:t>Calcio citrato + vitamina D3</a:t>
            </a:r>
          </a:p>
          <a:p>
            <a:r>
              <a:rPr lang="it-IT" dirty="0">
                <a:solidFill>
                  <a:srgbClr val="004471"/>
                </a:solidFill>
              </a:rPr>
              <a:t>1200-1500mg +3000 UI/die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4471"/>
                </a:solidFill>
              </a:rPr>
              <a:t>Forma più assorbibile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4471"/>
                </a:solidFill>
              </a:rPr>
              <a:t>Somministrato in 2 dosi divise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4471"/>
                </a:solidFill>
              </a:rPr>
              <a:t>Carenza spesso presente prima dell’intervento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0911CA8B-E2E5-4818-AAB6-9B72F7CD0DB8}"/>
              </a:ext>
            </a:extLst>
          </p:cNvPr>
          <p:cNvGrpSpPr/>
          <p:nvPr/>
        </p:nvGrpSpPr>
        <p:grpSpPr>
          <a:xfrm>
            <a:off x="0" y="6349338"/>
            <a:ext cx="12197122" cy="508662"/>
            <a:chOff x="-5122" y="6349337"/>
            <a:chExt cx="12197122" cy="508662"/>
          </a:xfrm>
        </p:grpSpPr>
        <p:sp>
          <p:nvSpPr>
            <p:cNvPr id="7" name="Rettangolo 6">
              <a:extLst>
                <a:ext uri="{FF2B5EF4-FFF2-40B4-BE49-F238E27FC236}">
                  <a16:creationId xmlns:a16="http://schemas.microsoft.com/office/drawing/2014/main" id="{AAEC136D-F93D-46E0-A873-777D9DFE28D1}"/>
                </a:ext>
              </a:extLst>
            </p:cNvPr>
            <p:cNvSpPr/>
            <p:nvPr/>
          </p:nvSpPr>
          <p:spPr>
            <a:xfrm>
              <a:off x="0" y="6492874"/>
              <a:ext cx="12192000" cy="365125"/>
            </a:xfrm>
            <a:prstGeom prst="rect">
              <a:avLst/>
            </a:prstGeom>
            <a:solidFill>
              <a:srgbClr val="00568E"/>
            </a:solidFill>
            <a:ln>
              <a:solidFill>
                <a:srgbClr val="0056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err="1"/>
                <a:t>Dietary</a:t>
              </a:r>
              <a:r>
                <a:rPr lang="it-IT" dirty="0"/>
                <a:t> </a:t>
              </a:r>
              <a:r>
                <a:rPr lang="it-IT" dirty="0" err="1"/>
                <a:t>supplements</a:t>
              </a:r>
              <a:r>
                <a:rPr lang="it-IT" dirty="0"/>
                <a:t> and </a:t>
              </a:r>
              <a:r>
                <a:rPr lang="it-IT" dirty="0" err="1"/>
                <a:t>bariatric</a:t>
              </a:r>
              <a:r>
                <a:rPr lang="it-IT" dirty="0"/>
                <a:t> surgery, (</a:t>
              </a:r>
              <a:r>
                <a:rPr lang="it-IT" dirty="0" err="1"/>
                <a:t>Gasmi</a:t>
              </a:r>
              <a:r>
                <a:rPr lang="it-IT" dirty="0"/>
                <a:t> et al., 2023)</a:t>
              </a:r>
            </a:p>
          </p:txBody>
        </p: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EE6977BF-1F3E-45D7-A695-B55D2669270C}"/>
                </a:ext>
              </a:extLst>
            </p:cNvPr>
            <p:cNvSpPr/>
            <p:nvPr/>
          </p:nvSpPr>
          <p:spPr>
            <a:xfrm>
              <a:off x="-5122" y="6349337"/>
              <a:ext cx="12192000" cy="159489"/>
            </a:xfrm>
            <a:prstGeom prst="rect">
              <a:avLst/>
            </a:prstGeom>
            <a:solidFill>
              <a:srgbClr val="F88117"/>
            </a:solidFill>
            <a:ln>
              <a:solidFill>
                <a:srgbClr val="F8811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4E067DF-562F-4A62-99F7-E472CAAB3FB1}"/>
              </a:ext>
            </a:extLst>
          </p:cNvPr>
          <p:cNvSpPr txBox="1"/>
          <p:nvPr/>
        </p:nvSpPr>
        <p:spPr>
          <a:xfrm>
            <a:off x="173758" y="4085649"/>
            <a:ext cx="4732846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4471"/>
                </a:solidFill>
              </a:rPr>
              <a:t>Vitamina B12</a:t>
            </a:r>
          </a:p>
          <a:p>
            <a:r>
              <a:rPr lang="it-IT" dirty="0">
                <a:solidFill>
                  <a:srgbClr val="004471"/>
                </a:solidFill>
              </a:rPr>
              <a:t>500-1000 </a:t>
            </a:r>
            <a:r>
              <a:rPr lang="it-IT" dirty="0" err="1">
                <a:solidFill>
                  <a:srgbClr val="004471"/>
                </a:solidFill>
              </a:rPr>
              <a:t>mcg</a:t>
            </a:r>
            <a:r>
              <a:rPr lang="it-IT" dirty="0">
                <a:solidFill>
                  <a:srgbClr val="004471"/>
                </a:solidFill>
              </a:rPr>
              <a:t>/die (</a:t>
            </a:r>
            <a:r>
              <a:rPr lang="it-IT" dirty="0" err="1">
                <a:solidFill>
                  <a:srgbClr val="004471"/>
                </a:solidFill>
              </a:rPr>
              <a:t>orodispersibile</a:t>
            </a:r>
            <a:r>
              <a:rPr lang="it-IT" dirty="0">
                <a:solidFill>
                  <a:srgbClr val="004471"/>
                </a:solidFill>
              </a:rPr>
              <a:t> o sublinguale)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4471"/>
                </a:solidFill>
              </a:rPr>
              <a:t>Meno assorbita a causa della scarsa presenza di fattore intrinseco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4471"/>
                </a:solidFill>
              </a:rPr>
              <a:t>Eccessivo consumo di alcol e fibra ne riducono l’assorbimento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4C88D60-42B5-4738-9D70-A1ACDFB3EBFB}"/>
              </a:ext>
            </a:extLst>
          </p:cNvPr>
          <p:cNvSpPr txBox="1"/>
          <p:nvPr/>
        </p:nvSpPr>
        <p:spPr>
          <a:xfrm>
            <a:off x="4292496" y="2733251"/>
            <a:ext cx="3862874" cy="129266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4471"/>
                </a:solidFill>
              </a:rPr>
              <a:t>Acido folico</a:t>
            </a:r>
          </a:p>
          <a:p>
            <a:r>
              <a:rPr lang="it-IT" dirty="0">
                <a:solidFill>
                  <a:srgbClr val="004471"/>
                </a:solidFill>
              </a:rPr>
              <a:t>400-800 </a:t>
            </a:r>
            <a:r>
              <a:rPr lang="it-IT" dirty="0" err="1">
                <a:solidFill>
                  <a:srgbClr val="004471"/>
                </a:solidFill>
              </a:rPr>
              <a:t>mcg</a:t>
            </a:r>
            <a:r>
              <a:rPr lang="it-IT" dirty="0">
                <a:solidFill>
                  <a:srgbClr val="004471"/>
                </a:solidFill>
              </a:rPr>
              <a:t>/die</a:t>
            </a:r>
          </a:p>
          <a:p>
            <a:r>
              <a:rPr lang="it-IT" dirty="0">
                <a:solidFill>
                  <a:srgbClr val="004471"/>
                </a:solidFill>
              </a:rPr>
              <a:t>800-1000 </a:t>
            </a:r>
            <a:r>
              <a:rPr lang="it-IT" dirty="0" err="1">
                <a:solidFill>
                  <a:srgbClr val="004471"/>
                </a:solidFill>
              </a:rPr>
              <a:t>mcg</a:t>
            </a:r>
            <a:r>
              <a:rPr lang="it-IT" dirty="0">
                <a:solidFill>
                  <a:srgbClr val="004471"/>
                </a:solidFill>
              </a:rPr>
              <a:t>/die per donne in età fertile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FB9E0EA-DEAF-4D99-95B0-855995D6ECAC}"/>
              </a:ext>
            </a:extLst>
          </p:cNvPr>
          <p:cNvSpPr txBox="1"/>
          <p:nvPr/>
        </p:nvSpPr>
        <p:spPr>
          <a:xfrm>
            <a:off x="6923575" y="4362648"/>
            <a:ext cx="5094667" cy="184665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4471"/>
                </a:solidFill>
              </a:rPr>
              <a:t>Vitamina B1</a:t>
            </a:r>
          </a:p>
          <a:p>
            <a:r>
              <a:rPr lang="it-IT" dirty="0">
                <a:solidFill>
                  <a:srgbClr val="004471"/>
                </a:solidFill>
              </a:rPr>
              <a:t>50-100mg/die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4471"/>
                </a:solidFill>
              </a:rPr>
              <a:t>Si può verificare carenza in caso di vomito persistente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04471"/>
                </a:solidFill>
              </a:rPr>
              <a:t>Minor assorbimento in presenza di eccesso di alcol, sostanze nervine, citrati e carbonati</a:t>
            </a:r>
          </a:p>
        </p:txBody>
      </p:sp>
    </p:spTree>
    <p:extLst>
      <p:ext uri="{BB962C8B-B14F-4D97-AF65-F5344CB8AC3E}">
        <p14:creationId xmlns:p14="http://schemas.microsoft.com/office/powerpoint/2010/main" val="126209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TM03457503[[fn=Citazione]]</Template>
  <TotalTime>0</TotalTime>
  <Words>1167</Words>
  <Application>Microsoft Office PowerPoint</Application>
  <PresentationFormat>Widescreen</PresentationFormat>
  <Paragraphs>156</Paragraphs>
  <Slides>12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 </vt:lpstr>
      <vt:lpstr>Calibri Light</vt:lpstr>
      <vt:lpstr>Tema di Office</vt:lpstr>
      <vt:lpstr>LA SCELTA DEGLI ALIMENTI E NUTRACEUTICI DOPO CHIRURGIA BARIATRICA</vt:lpstr>
      <vt:lpstr>Presentazione standard di PowerPoint</vt:lpstr>
      <vt:lpstr>Presentazione standard di PowerPoint</vt:lpstr>
      <vt:lpstr>Presentazione standard di PowerPoint</vt:lpstr>
      <vt:lpstr>Fasi alimentari nel postoperatorio precoce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SCELTA DEGLI ALIMENTI E NUTRACEUTICA DOPO CHIRURGIA BARIATRICA</dc:title>
  <dc:creator>Sara De Nucci</dc:creator>
  <cp:lastModifiedBy>Sara De Nucci</cp:lastModifiedBy>
  <cp:revision>114</cp:revision>
  <dcterms:created xsi:type="dcterms:W3CDTF">2025-05-21T16:31:02Z</dcterms:created>
  <dcterms:modified xsi:type="dcterms:W3CDTF">2025-06-02T17:44:57Z</dcterms:modified>
</cp:coreProperties>
</file>